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 id="2147483664" r:id="rId3"/>
    <p:sldMasterId id="2147483672" r:id="rId4"/>
  </p:sldMasterIdLst>
  <p:notesMasterIdLst>
    <p:notesMasterId r:id="rId22"/>
  </p:notesMasterIdLst>
  <p:sldIdLst>
    <p:sldId id="258" r:id="rId5"/>
    <p:sldId id="279" r:id="rId6"/>
    <p:sldId id="280" r:id="rId7"/>
    <p:sldId id="281" r:id="rId8"/>
    <p:sldId id="283" r:id="rId9"/>
    <p:sldId id="284" r:id="rId10"/>
    <p:sldId id="285" r:id="rId11"/>
    <p:sldId id="278" r:id="rId12"/>
    <p:sldId id="286" r:id="rId13"/>
    <p:sldId id="287" r:id="rId14"/>
    <p:sldId id="264" r:id="rId15"/>
    <p:sldId id="262" r:id="rId16"/>
    <p:sldId id="263" r:id="rId17"/>
    <p:sldId id="271" r:id="rId18"/>
    <p:sldId id="272" r:id="rId19"/>
    <p:sldId id="273" r:id="rId20"/>
    <p:sldId id="276" r:id="rId21"/>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6D70"/>
    <a:srgbClr val="DDDDDD"/>
    <a:srgbClr val="AABA0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963" autoAdjust="0"/>
    <p:restoredTop sz="94660"/>
  </p:normalViewPr>
  <p:slideViewPr>
    <p:cSldViewPr snapToGrid="0">
      <p:cViewPr>
        <p:scale>
          <a:sx n="80" d="100"/>
          <a:sy n="80" d="100"/>
        </p:scale>
        <p:origin x="-2010" y="-9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atin typeface="Arial" pitchFamily="34" charset="0"/>
              </a:defRPr>
            </a:lvl1pPr>
          </a:lstStyle>
          <a:p>
            <a:fld id="{8C694261-7EB7-4700-AE85-EFC732ECBF44}" type="datetimeFigureOut">
              <a:rPr lang="en-US" smtClean="0"/>
              <a:pPr/>
              <a:t>2/22/2013</a:t>
            </a:fld>
            <a:endParaRPr lang="en-US" dirty="0"/>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atin typeface="Arial" pitchFamily="34" charset="0"/>
              </a:defRPr>
            </a:lvl1pPr>
          </a:lstStyle>
          <a:p>
            <a:fld id="{99CBB88F-876D-462D-A9DC-453BCECCBFB2}" type="slidenum">
              <a:rPr lang="en-US" smtClean="0"/>
              <a:pPr/>
              <a:t>‹#›</a:t>
            </a:fld>
            <a:endParaRPr lang="en-US" dirty="0"/>
          </a:p>
        </p:txBody>
      </p:sp>
    </p:spTree>
    <p:extLst>
      <p:ext uri="{BB962C8B-B14F-4D97-AF65-F5344CB8AC3E}">
        <p14:creationId xmlns:p14="http://schemas.microsoft.com/office/powerpoint/2010/main" xmlns="" val="1106837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u="sng" smtClean="0"/>
              <a:t>Frontal Lobes</a:t>
            </a:r>
          </a:p>
          <a:p>
            <a:pPr>
              <a:buFontTx/>
              <a:buChar char="-"/>
            </a:pPr>
            <a:r>
              <a:rPr lang="en-US" smtClean="0"/>
              <a:t>Main regions: Pre-Frontal Cortex, Oribitofrontal cortex, Primary Motor Cortex, Pre-Motor Area, Frontal Eye Field, and Broca’s Area</a:t>
            </a:r>
          </a:p>
          <a:p>
            <a:pPr>
              <a:buFontTx/>
              <a:buChar char="-"/>
            </a:pPr>
            <a:r>
              <a:rPr lang="en-US" smtClean="0"/>
              <a:t>Responsible for higher intellectual and psychological functions</a:t>
            </a:r>
          </a:p>
          <a:p>
            <a:pPr>
              <a:buFontTx/>
              <a:buChar char="-"/>
            </a:pPr>
            <a:r>
              <a:rPr lang="en-US" smtClean="0"/>
              <a:t>Produces movement of our bodies</a:t>
            </a:r>
          </a:p>
          <a:p>
            <a:pPr>
              <a:buFontTx/>
              <a:buChar char="-"/>
            </a:pPr>
            <a:r>
              <a:rPr lang="en-US" smtClean="0"/>
              <a:t>Involved in planning, organizing, problem solving, selective attention, personality and higher cognitive functions including behavior and emotion.</a:t>
            </a:r>
          </a:p>
          <a:p>
            <a:pPr>
              <a:buFontTx/>
              <a:buChar char="-"/>
            </a:pPr>
            <a:r>
              <a:rPr lang="en-US" smtClean="0"/>
              <a:t>Damage can cause:</a:t>
            </a:r>
          </a:p>
          <a:p>
            <a:pPr lvl="1">
              <a:buFontTx/>
              <a:buChar char="-"/>
            </a:pPr>
            <a:r>
              <a:rPr lang="en-US" smtClean="0"/>
              <a:t>Difficulty to produce sounds of speech (aka Broca’s aphasia)</a:t>
            </a:r>
          </a:p>
          <a:p>
            <a:pPr lvl="1">
              <a:buFontTx/>
              <a:buChar char="-"/>
            </a:pPr>
            <a:r>
              <a:rPr lang="en-US" smtClean="0"/>
              <a:t>Personality changes, ex. very flat moods, loss of inhibitions</a:t>
            </a:r>
          </a:p>
          <a:p>
            <a:pPr lvl="1">
              <a:buFontTx/>
              <a:buChar char="-"/>
            </a:pPr>
            <a:r>
              <a:rPr lang="en-US" smtClean="0"/>
              <a:t>Impariment of recent memory, inattentiveness, inability to concentrate, behavior disorders, difficulty in learning new information, inappropriate social and/or sexual behavior</a:t>
            </a:r>
          </a:p>
          <a:p>
            <a:pPr lvl="1">
              <a:buFontTx/>
              <a:buChar char="-"/>
            </a:pPr>
            <a:r>
              <a:rPr lang="en-US" smtClean="0"/>
              <a:t>Emotional liability (flat affect)</a:t>
            </a:r>
          </a:p>
          <a:p>
            <a:pPr lvl="1">
              <a:buFontTx/>
              <a:buChar char="-"/>
            </a:pPr>
            <a:r>
              <a:rPr lang="en-US" smtClean="0"/>
              <a:t>Contralateral plegia, paresis</a:t>
            </a:r>
          </a:p>
          <a:p>
            <a:pPr lvl="1">
              <a:buFontTx/>
              <a:buChar char="-"/>
            </a:pPr>
            <a:r>
              <a:rPr lang="en-US" smtClean="0"/>
              <a:t>Expressive/Motor aphasia</a:t>
            </a:r>
          </a:p>
          <a:p>
            <a:endParaRPr lang="en-US" smtClean="0"/>
          </a:p>
          <a:p>
            <a:r>
              <a:rPr lang="en-US" b="1" u="sng" smtClean="0"/>
              <a:t>Pre-Frontal Cortex</a:t>
            </a:r>
            <a:r>
              <a:rPr lang="en-US" smtClean="0"/>
              <a:t>: (Not shown)</a:t>
            </a:r>
          </a:p>
          <a:p>
            <a:pPr>
              <a:buFontTx/>
              <a:buChar char="-"/>
            </a:pPr>
            <a:r>
              <a:rPr lang="en-US" smtClean="0"/>
              <a:t>Considered most complicated cortical region</a:t>
            </a:r>
          </a:p>
          <a:p>
            <a:pPr>
              <a:buFontTx/>
              <a:buChar char="-"/>
            </a:pPr>
            <a:r>
              <a:rPr lang="en-US" smtClean="0"/>
              <a:t>Performs many cognitive functions</a:t>
            </a:r>
          </a:p>
          <a:p>
            <a:pPr>
              <a:buFontTx/>
              <a:buChar char="-"/>
            </a:pPr>
            <a:r>
              <a:rPr lang="en-US" smtClean="0"/>
              <a:t>Necessary for abstract ideas, reasoning, judgment, impulse control, persistence, long-term planning, complex problem solving, mental flexibility, social skills, appreciate humor, empathy, consciousness, and mood.</a:t>
            </a:r>
            <a:endParaRPr lang="en-US" b="1" smtClean="0"/>
          </a:p>
          <a:p>
            <a:endParaRPr lang="en-US" smtClean="0"/>
          </a:p>
          <a:p>
            <a:r>
              <a:rPr lang="en-US" b="1" u="sng" smtClean="0"/>
              <a:t>Oribitofrontal Cortex</a:t>
            </a:r>
            <a:r>
              <a:rPr lang="en-US" smtClean="0"/>
              <a:t>: (Not shown)</a:t>
            </a:r>
          </a:p>
          <a:p>
            <a:r>
              <a:rPr lang="en-US" smtClean="0"/>
              <a:t>-Involved in the higher-order processing of smells, consciously identifying and recalling specific odors, and telling them apart</a:t>
            </a:r>
            <a:endParaRPr lang="en-US" b="1" u="sng" smtClean="0"/>
          </a:p>
          <a:p>
            <a:endParaRPr lang="en-US" smtClean="0"/>
          </a:p>
          <a:p>
            <a:r>
              <a:rPr lang="en-US" b="1" u="sng" smtClean="0"/>
              <a:t>Primary Motor Cortex</a:t>
            </a:r>
            <a:r>
              <a:rPr lang="en-US" smtClean="0"/>
              <a:t>: </a:t>
            </a:r>
          </a:p>
          <a:p>
            <a:pPr>
              <a:buFontTx/>
              <a:buChar char="-"/>
            </a:pPr>
            <a:r>
              <a:rPr lang="en-US" smtClean="0"/>
              <a:t>Located in Frontal lobe on the pre-central gyrus (in front of the central sulcus)</a:t>
            </a:r>
          </a:p>
          <a:p>
            <a:pPr>
              <a:buFontTx/>
              <a:buChar char="-"/>
            </a:pPr>
            <a:r>
              <a:rPr lang="en-US" smtClean="0"/>
              <a:t>Controls precise or skilled voluntary movements of the body</a:t>
            </a:r>
          </a:p>
          <a:p>
            <a:pPr>
              <a:buFontTx/>
              <a:buChar char="-"/>
            </a:pPr>
            <a:r>
              <a:rPr lang="en-US" smtClean="0"/>
              <a:t>Control is contralateral</a:t>
            </a:r>
          </a:p>
          <a:p>
            <a:pPr>
              <a:buFontTx/>
              <a:buChar char="-"/>
            </a:pPr>
            <a:r>
              <a:rPr lang="en-US" smtClean="0"/>
              <a:t>Damage can cause paralysis on opposite side of the body (ie damage in left hemisphere affects the right-side of the body).</a:t>
            </a:r>
          </a:p>
          <a:p>
            <a:endParaRPr lang="en-US" smtClean="0"/>
          </a:p>
          <a:p>
            <a:r>
              <a:rPr lang="en-US" b="1" u="sng" smtClean="0"/>
              <a:t>Pre-Motor Cortex</a:t>
            </a:r>
            <a:r>
              <a:rPr lang="en-US" smtClean="0"/>
              <a:t>: (Not shown)</a:t>
            </a:r>
          </a:p>
          <a:p>
            <a:pPr>
              <a:buFontTx/>
              <a:buChar char="-"/>
            </a:pPr>
            <a:r>
              <a:rPr lang="en-US" smtClean="0"/>
              <a:t>Anterior to Pre-Central Gyrus</a:t>
            </a:r>
          </a:p>
          <a:p>
            <a:pPr>
              <a:buFontTx/>
              <a:buChar char="-"/>
            </a:pPr>
            <a:r>
              <a:rPr lang="en-US" smtClean="0"/>
              <a:t>Involved in the planning of movements</a:t>
            </a:r>
          </a:p>
          <a:p>
            <a:pPr>
              <a:buFontTx/>
              <a:buChar char="-"/>
            </a:pPr>
            <a:r>
              <a:rPr lang="en-US" smtClean="0"/>
              <a:t>Controls voluntary actions that are dependent on sensory feedback about spatial relationships </a:t>
            </a:r>
          </a:p>
          <a:p>
            <a:pPr>
              <a:buFontTx/>
              <a:buChar char="-"/>
            </a:pPr>
            <a:r>
              <a:rPr lang="en-US" smtClean="0"/>
              <a:t>Storage of motor patterns and voluntary activity</a:t>
            </a:r>
          </a:p>
          <a:p>
            <a:pPr>
              <a:buFontTx/>
              <a:buChar char="-"/>
            </a:pPr>
            <a:endParaRPr lang="en-US" smtClean="0"/>
          </a:p>
          <a:p>
            <a:r>
              <a:rPr lang="en-US" b="1" u="sng" smtClean="0"/>
              <a:t>Frontal Eye Field</a:t>
            </a:r>
            <a:r>
              <a:rPr lang="en-US" smtClean="0"/>
              <a:t>: (Not shown)</a:t>
            </a:r>
          </a:p>
          <a:p>
            <a:pPr>
              <a:buFontTx/>
              <a:buChar char="-"/>
            </a:pPr>
            <a:r>
              <a:rPr lang="en-US" smtClean="0"/>
              <a:t>Anterior to the Pre-Motor Cortex</a:t>
            </a:r>
          </a:p>
          <a:p>
            <a:pPr>
              <a:buFontTx/>
              <a:buChar char="-"/>
            </a:pPr>
            <a:r>
              <a:rPr lang="en-US" smtClean="0"/>
              <a:t>Controls voluntary movements of the eyes, especially when we look quickly at something, as in moving our eyes to follow a moving target</a:t>
            </a:r>
            <a:endParaRPr lang="en-US" b="1" u="sng" smtClean="0"/>
          </a:p>
          <a:p>
            <a:endParaRPr lang="en-US" smtClean="0"/>
          </a:p>
          <a:p>
            <a:r>
              <a:rPr lang="en-US" b="1" u="sng" smtClean="0"/>
              <a:t>Broca’s Area</a:t>
            </a:r>
            <a:r>
              <a:rPr lang="en-US" smtClean="0"/>
              <a:t>: </a:t>
            </a:r>
          </a:p>
          <a:p>
            <a:pPr>
              <a:buFontTx/>
              <a:buChar char="-"/>
            </a:pPr>
            <a:r>
              <a:rPr lang="en-US" smtClean="0"/>
              <a:t>Found on Left Hemisphere or “language-dominant” hemisphere</a:t>
            </a:r>
          </a:p>
          <a:p>
            <a:pPr>
              <a:buFontTx/>
              <a:buChar char="-"/>
            </a:pPr>
            <a:r>
              <a:rPr lang="en-US" smtClean="0"/>
              <a:t>Manages speech production, controlling movements necessary for speaking.</a:t>
            </a:r>
          </a:p>
          <a:p>
            <a:pPr>
              <a:buFontTx/>
              <a:buChar char="-"/>
            </a:pPr>
            <a:r>
              <a:rPr lang="en-US" smtClean="0"/>
              <a:t>Works with Pre-Motor Cortex to store short-term memories of words</a:t>
            </a:r>
          </a:p>
          <a:p>
            <a:pPr>
              <a:buFontTx/>
              <a:buChar char="-"/>
            </a:pPr>
            <a:r>
              <a:rPr lang="en-US" smtClean="0"/>
              <a:t>Breaks down words to form a mental image of the sounds to be spoken</a:t>
            </a:r>
          </a:p>
          <a:p>
            <a:pPr>
              <a:buFontTx/>
              <a:buChar char="-"/>
            </a:pPr>
            <a:r>
              <a:rPr lang="en-US" smtClean="0"/>
              <a:t>Corresponding region in Right Hemisphere: controls emotional overtones given to spoken words.</a:t>
            </a:r>
          </a:p>
          <a:p>
            <a:pPr>
              <a:buFontTx/>
              <a:buChar char="-"/>
            </a:pPr>
            <a:r>
              <a:rPr lang="en-US" smtClean="0"/>
              <a:t>Supplied by MCA</a:t>
            </a:r>
          </a:p>
          <a:p>
            <a:pPr>
              <a:buFontTx/>
              <a:buChar char="-"/>
            </a:pPr>
            <a:r>
              <a:rPr lang="en-US" smtClean="0"/>
              <a:t>Damage: Cannot speak but can understand most aspects of the speech of others</a:t>
            </a:r>
          </a:p>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455111" indent="-455111">
              <a:defRPr/>
            </a:pPr>
            <a:r>
              <a:rPr lang="en-US" dirty="0" smtClean="0"/>
              <a:t>-3mm - 6mm diameter</a:t>
            </a:r>
          </a:p>
          <a:p>
            <a:pPr marL="455111" indent="-455111">
              <a:defRPr/>
            </a:pPr>
            <a:r>
              <a:rPr lang="en-US" dirty="0" smtClean="0"/>
              <a:t>-Arise from the right and left </a:t>
            </a:r>
            <a:r>
              <a:rPr lang="en-US" dirty="0" err="1" smtClean="0"/>
              <a:t>subclavian</a:t>
            </a:r>
            <a:r>
              <a:rPr lang="en-US" dirty="0" smtClean="0"/>
              <a:t> arteries</a:t>
            </a:r>
          </a:p>
          <a:p>
            <a:pPr marL="455111" indent="-455111">
              <a:defRPr/>
            </a:pPr>
            <a:r>
              <a:rPr lang="en-US" dirty="0" smtClean="0"/>
              <a:t>-Supply the cerebellum and posterior portion of the hemispheres</a:t>
            </a:r>
          </a:p>
          <a:p>
            <a:pPr marL="455111" indent="-455111">
              <a:defRPr/>
            </a:pPr>
            <a:r>
              <a:rPr lang="en-US" dirty="0" smtClean="0"/>
              <a:t>-Travel through cervical vertebral bodies</a:t>
            </a:r>
          </a:p>
          <a:p>
            <a:pPr marL="455111" indent="-455111">
              <a:defRPr/>
            </a:pPr>
            <a:r>
              <a:rPr lang="en-US" dirty="0" smtClean="0"/>
              <a:t>-Right and left vertebral arteries join to form the basilar artery</a:t>
            </a:r>
          </a:p>
          <a:p>
            <a:pPr>
              <a:defRPr/>
            </a:pPr>
            <a:r>
              <a:rPr lang="en-US" dirty="0" smtClean="0"/>
              <a:t>-Cervical portions of the vertebral arteries give rise to multiple branches feeding the spinal cord and muscles of the head &amp; neck</a:t>
            </a:r>
          </a:p>
          <a:p>
            <a:pPr>
              <a:defRPr/>
            </a:pPr>
            <a:r>
              <a:rPr lang="en-US" dirty="0" smtClean="0"/>
              <a:t>-Ascends through the foramen magnum</a:t>
            </a:r>
          </a:p>
          <a:p>
            <a:pPr>
              <a:defRP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Basilar Artery</a:t>
            </a:r>
          </a:p>
          <a:p>
            <a:r>
              <a:rPr lang="en-US" smtClean="0"/>
              <a:t>-Formed by joining of R and Left Vertebral Arteries</a:t>
            </a:r>
          </a:p>
          <a:p>
            <a:r>
              <a:rPr lang="en-US" smtClean="0"/>
              <a:t>-Feeds Cerebellum, Pons, and Inner Ear</a:t>
            </a:r>
          </a:p>
          <a:p>
            <a:r>
              <a:rPr lang="en-US" smtClean="0"/>
              <a:t>-Four branches come off of the BA</a:t>
            </a:r>
          </a:p>
          <a:p>
            <a:pPr lvl="1"/>
            <a:r>
              <a:rPr lang="en-US" smtClean="0"/>
              <a:t>-Anterior Inferior Cerebellar Artery (AICA) supplies the lateral pons &amp; anterior aspect of the inferior surface of the cerebellum </a:t>
            </a:r>
          </a:p>
          <a:p>
            <a:pPr lvl="1"/>
            <a:r>
              <a:rPr lang="en-US" smtClean="0"/>
              <a:t>-Pontine arteries are numerous small vessels which supply the Pons</a:t>
            </a:r>
          </a:p>
          <a:p>
            <a:pPr lvl="1"/>
            <a:r>
              <a:rPr lang="en-US" smtClean="0"/>
              <a:t>-Superior Cerebellar Artery (SCA) supplies the upper pons, midbrain &amp; superior cerebellum</a:t>
            </a:r>
          </a:p>
          <a:p>
            <a:pPr lvl="1"/>
            <a:r>
              <a:rPr lang="en-US" smtClean="0"/>
              <a:t>-Posterior Cerebral Artery (PCA)</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u="sng" smtClean="0"/>
              <a:t>Posterior Cerebral Arteries</a:t>
            </a:r>
            <a:r>
              <a:rPr lang="en-US" smtClean="0"/>
              <a:t>:</a:t>
            </a:r>
            <a:endParaRPr lang="en-US" b="1" u="sng" smtClean="0"/>
          </a:p>
          <a:p>
            <a:r>
              <a:rPr lang="en-US" smtClean="0"/>
              <a:t>-Originates from the basilar artery bifurcation and travels inferiorly along the occipital lobe and cerebellum</a:t>
            </a:r>
          </a:p>
          <a:p>
            <a:r>
              <a:rPr lang="en-US" smtClean="0"/>
              <a:t>-Three segments</a:t>
            </a:r>
          </a:p>
          <a:p>
            <a:pPr lvl="1"/>
            <a:r>
              <a:rPr lang="en-US" smtClean="0"/>
              <a:t>-P1, short segment extending laterally from basilar bifurcation to PCA junction with PCoA</a:t>
            </a:r>
          </a:p>
          <a:p>
            <a:pPr lvl="1"/>
            <a:r>
              <a:rPr lang="en-US" smtClean="0"/>
              <a:t>-P2, courses from PCA - PCoA junction posteriorly around the midbrain</a:t>
            </a:r>
          </a:p>
          <a:p>
            <a:pPr lvl="1"/>
            <a:r>
              <a:rPr lang="en-US" smtClean="0"/>
              <a:t>-P3, Last segment after P2</a:t>
            </a:r>
          </a:p>
          <a:p>
            <a:r>
              <a:rPr lang="en-US" smtClean="0"/>
              <a:t>-Connects to MCA anteriorly to form the Circle of Willis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u="sng" smtClean="0"/>
              <a:t>Parietal Lobes</a:t>
            </a:r>
            <a:r>
              <a:rPr lang="en-US" smtClean="0"/>
              <a:t>:</a:t>
            </a:r>
          </a:p>
          <a:p>
            <a:r>
              <a:rPr lang="en-US" smtClean="0"/>
              <a:t>-Two main regions: Primary Somatosensory Cortex and Somatosensory Assocation Area</a:t>
            </a:r>
          </a:p>
          <a:p>
            <a:r>
              <a:rPr lang="en-US" smtClean="0"/>
              <a:t>-Processing of sensory input, sensory discrimination</a:t>
            </a:r>
          </a:p>
          <a:p>
            <a:r>
              <a:rPr lang="en-US" smtClean="0"/>
              <a:t>-Body orientation</a:t>
            </a:r>
          </a:p>
          <a:p>
            <a:pPr>
              <a:buFontTx/>
              <a:buChar char="-"/>
            </a:pPr>
            <a:r>
              <a:rPr lang="en-US" smtClean="0"/>
              <a:t>Behind primary sensory cortex is a large association area that controls fine sensation (judgement of texture, weight, size and shape)</a:t>
            </a:r>
          </a:p>
          <a:p>
            <a:pPr>
              <a:buFontTx/>
              <a:buChar char="-"/>
            </a:pPr>
            <a:r>
              <a:rPr lang="en-US" smtClean="0"/>
              <a:t>Key role in spatial orientation and information processing</a:t>
            </a:r>
          </a:p>
          <a:p>
            <a:pPr>
              <a:buFontTx/>
              <a:buChar char="-"/>
            </a:pPr>
            <a:r>
              <a:rPr lang="en-US" smtClean="0"/>
              <a:t>Important for abstract mathematical abilities, which are highly visual-spatial in nature</a:t>
            </a:r>
          </a:p>
          <a:p>
            <a:pPr>
              <a:buFontTx/>
              <a:buChar char="-"/>
            </a:pPr>
            <a:r>
              <a:rPr lang="en-US" smtClean="0"/>
              <a:t>Damage can cause:</a:t>
            </a:r>
          </a:p>
          <a:p>
            <a:pPr lvl="1">
              <a:buFontTx/>
              <a:buChar char="-"/>
            </a:pPr>
            <a:r>
              <a:rPr lang="en-US" smtClean="0"/>
              <a:t>Inability to discriminate between sensory stimuli</a:t>
            </a:r>
          </a:p>
          <a:p>
            <a:pPr lvl="1">
              <a:buFontTx/>
              <a:buChar char="-"/>
            </a:pPr>
            <a:r>
              <a:rPr lang="en-US" smtClean="0"/>
              <a:t>Inability to locate and recognize parts of the body </a:t>
            </a:r>
          </a:p>
          <a:p>
            <a:pPr lvl="1">
              <a:buFontTx/>
              <a:buChar char="-"/>
            </a:pPr>
            <a:r>
              <a:rPr lang="en-US" smtClean="0"/>
              <a:t>If severe injury, inability to recognize self</a:t>
            </a:r>
          </a:p>
          <a:p>
            <a:pPr lvl="1">
              <a:buFontTx/>
              <a:buChar char="-"/>
            </a:pPr>
            <a:r>
              <a:rPr lang="en-US" smtClean="0"/>
              <a:t>Disorientation of environment space</a:t>
            </a:r>
          </a:p>
          <a:p>
            <a:pPr lvl="1">
              <a:buFontTx/>
              <a:buChar char="-"/>
            </a:pPr>
            <a:r>
              <a:rPr lang="en-US" smtClean="0"/>
              <a:t>Inability to write</a:t>
            </a:r>
          </a:p>
          <a:p>
            <a:endParaRPr lang="en-US" smtClean="0"/>
          </a:p>
          <a:p>
            <a:r>
              <a:rPr lang="en-US" b="1" u="sng" smtClean="0"/>
              <a:t>Right Parietal Lobe</a:t>
            </a:r>
            <a:r>
              <a:rPr lang="en-US" smtClean="0"/>
              <a:t>:</a:t>
            </a:r>
          </a:p>
          <a:p>
            <a:pPr>
              <a:buFontTx/>
              <a:buChar char="-"/>
            </a:pPr>
            <a:r>
              <a:rPr lang="en-US" smtClean="0"/>
              <a:t>Damage can cause visuo-spatial deficites (eg. Patient may have difficulty finding their way around new, or even familiar places)</a:t>
            </a:r>
          </a:p>
          <a:p>
            <a:pPr>
              <a:buFontTx/>
              <a:buChar char="-"/>
            </a:pPr>
            <a:endParaRPr lang="en-US" smtClean="0"/>
          </a:p>
          <a:p>
            <a:r>
              <a:rPr lang="en-US" b="1" u="sng" smtClean="0"/>
              <a:t>Left Parietal Lobe</a:t>
            </a:r>
            <a:r>
              <a:rPr lang="en-US" smtClean="0"/>
              <a:t>:</a:t>
            </a:r>
          </a:p>
          <a:p>
            <a:r>
              <a:rPr lang="en-US" smtClean="0"/>
              <a:t>-Damage to this area may disrupt a patient’s ability to understand spoken and/or written language</a:t>
            </a:r>
            <a:endParaRPr lang="en-US" b="1" u="sng" smtClean="0"/>
          </a:p>
          <a:p>
            <a:endParaRPr lang="en-US" smtClean="0"/>
          </a:p>
          <a:p>
            <a:r>
              <a:rPr lang="en-US" b="1" u="sng" smtClean="0"/>
              <a:t>Primary Somatosensory Cortex</a:t>
            </a:r>
            <a:r>
              <a:rPr lang="en-US" smtClean="0"/>
              <a:t>:</a:t>
            </a:r>
          </a:p>
          <a:p>
            <a:pPr>
              <a:buFontTx/>
              <a:buChar char="-"/>
            </a:pPr>
            <a:r>
              <a:rPr lang="en-US" smtClean="0"/>
              <a:t>Located on Post-Central Gyrus</a:t>
            </a:r>
          </a:p>
          <a:p>
            <a:pPr>
              <a:buFontTx/>
              <a:buChar char="-"/>
            </a:pPr>
            <a:r>
              <a:rPr lang="en-US" smtClean="0"/>
              <a:t>Contains neurons that are involved in sensory activities including pain, pressure, temperature, touch and proprioception from other parts of the both (ie knowing where one’s are is with your eyes closed)</a:t>
            </a:r>
          </a:p>
          <a:p>
            <a:pPr>
              <a:buFontTx/>
              <a:buChar char="-"/>
            </a:pPr>
            <a:r>
              <a:rPr lang="en-US" smtClean="0"/>
              <a:t>Conscious awareness of general somatic senses</a:t>
            </a:r>
          </a:p>
          <a:p>
            <a:pPr>
              <a:buFontTx/>
              <a:buChar char="-"/>
            </a:pPr>
            <a:r>
              <a:rPr lang="en-US" smtClean="0"/>
              <a:t>Spatial discrimination (ability to localize a stimulus precisely</a:t>
            </a:r>
          </a:p>
          <a:p>
            <a:pPr>
              <a:buFontTx/>
              <a:buChar char="-"/>
            </a:pPr>
            <a:r>
              <a:rPr lang="en-US" smtClean="0"/>
              <a:t> Damage can:</a:t>
            </a:r>
          </a:p>
          <a:p>
            <a:pPr lvl="1">
              <a:buFontTx/>
              <a:buChar char="-"/>
            </a:pPr>
            <a:r>
              <a:rPr lang="en-US" smtClean="0"/>
              <a:t>Destroy conscious ability to feel and localize touch, pressure and vibrations on the skin</a:t>
            </a:r>
          </a:p>
          <a:p>
            <a:pPr lvl="1">
              <a:buFontTx/>
              <a:buChar char="-"/>
            </a:pPr>
            <a:r>
              <a:rPr lang="en-US" smtClean="0"/>
              <a:t>Destroy most ability to feel pain and temperature, although it can still be felt in a vague, poorly localized way</a:t>
            </a:r>
          </a:p>
          <a:p>
            <a:pPr lvl="1"/>
            <a:endParaRPr lang="en-US" smtClean="0"/>
          </a:p>
          <a:p>
            <a:r>
              <a:rPr lang="en-US" b="1" u="sng" smtClean="0"/>
              <a:t>Somatosensory Association Area</a:t>
            </a:r>
            <a:r>
              <a:rPr lang="en-US" smtClean="0"/>
              <a:t>:</a:t>
            </a:r>
          </a:p>
          <a:p>
            <a:pPr>
              <a:buFontTx/>
              <a:buChar char="-"/>
            </a:pPr>
            <a:r>
              <a:rPr lang="en-US" smtClean="0"/>
              <a:t>Located posterior to Primary Sensory Cortex</a:t>
            </a:r>
          </a:p>
          <a:p>
            <a:pPr>
              <a:buFontTx/>
              <a:buChar char="-"/>
            </a:pPr>
            <a:r>
              <a:rPr lang="en-US" smtClean="0"/>
              <a:t>Integrates different sensory inputs into a comprehensive understanding of what is being felt</a:t>
            </a:r>
          </a:p>
          <a:p>
            <a:pPr>
              <a:buFontTx/>
              <a:buChar char="-"/>
            </a:pPr>
            <a:r>
              <a:rPr lang="en-US" smtClean="0"/>
              <a:t>Draws upon stored memories of past sensory experiences and perceives the objects you feel</a:t>
            </a:r>
          </a:p>
          <a:p>
            <a:r>
              <a:rPr lang="en-US" smtClean="0"/>
              <a:t>  </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u="sng" smtClean="0"/>
              <a:t>Temporal Lobes</a:t>
            </a:r>
          </a:p>
          <a:p>
            <a:pPr>
              <a:buFontTx/>
              <a:buChar char="-"/>
            </a:pPr>
            <a:r>
              <a:rPr lang="en-US" smtClean="0"/>
              <a:t>3 main regions associated with auditory processes: Primary Auditory Cortex, Auditory Assocation Cortex, Wernicke’s Area.</a:t>
            </a:r>
          </a:p>
          <a:p>
            <a:pPr>
              <a:buFontTx/>
              <a:buChar char="-"/>
            </a:pPr>
            <a:r>
              <a:rPr lang="en-US" smtClean="0"/>
              <a:t>Some short-term memory</a:t>
            </a:r>
          </a:p>
          <a:p>
            <a:pPr lvl="1">
              <a:buFontTx/>
              <a:buChar char="-"/>
            </a:pPr>
            <a:r>
              <a:rPr lang="en-US" smtClean="0"/>
              <a:t>Right Lobe – Mainly visual memory (pictures, faces)</a:t>
            </a:r>
          </a:p>
          <a:p>
            <a:pPr lvl="1">
              <a:buFontTx/>
              <a:buChar char="-"/>
            </a:pPr>
            <a:r>
              <a:rPr lang="en-US" smtClean="0"/>
              <a:t>Left Lobe – Verbal memory (words, names)</a:t>
            </a:r>
          </a:p>
          <a:p>
            <a:endParaRPr lang="en-US" smtClean="0"/>
          </a:p>
          <a:p>
            <a:r>
              <a:rPr lang="en-US" b="1" u="sng" smtClean="0"/>
              <a:t>Primary Auditory Cortex</a:t>
            </a:r>
            <a:r>
              <a:rPr lang="en-US" smtClean="0"/>
              <a:t>:</a:t>
            </a:r>
          </a:p>
          <a:p>
            <a:pPr>
              <a:buFontTx/>
              <a:buChar char="-"/>
            </a:pPr>
            <a:r>
              <a:rPr lang="en-US" smtClean="0"/>
              <a:t>Located on superior edge of temporal lobe</a:t>
            </a:r>
          </a:p>
          <a:p>
            <a:pPr>
              <a:buFontTx/>
              <a:buChar char="-"/>
            </a:pPr>
            <a:r>
              <a:rPr lang="en-US" smtClean="0"/>
              <a:t>Functions in conscious awareness of sound</a:t>
            </a:r>
          </a:p>
          <a:p>
            <a:pPr>
              <a:buFontTx/>
              <a:buChar char="-"/>
            </a:pPr>
            <a:r>
              <a:rPr lang="en-US" smtClean="0"/>
              <a:t>Helps us to hear sounds and give sounds meaning</a:t>
            </a:r>
          </a:p>
          <a:p>
            <a:endParaRPr lang="en-US" smtClean="0"/>
          </a:p>
          <a:p>
            <a:r>
              <a:rPr lang="en-US" b="1" u="sng" smtClean="0"/>
              <a:t>Auditory Association Area</a:t>
            </a:r>
            <a:r>
              <a:rPr lang="en-US" smtClean="0"/>
              <a:t>:</a:t>
            </a:r>
          </a:p>
          <a:p>
            <a:pPr>
              <a:buFontTx/>
              <a:buChar char="-"/>
            </a:pPr>
            <a:r>
              <a:rPr lang="en-US" smtClean="0"/>
              <a:t>Posterior to Primary Auditory Cortex</a:t>
            </a:r>
          </a:p>
          <a:p>
            <a:pPr>
              <a:buFontTx/>
              <a:buChar char="-"/>
            </a:pPr>
            <a:r>
              <a:rPr lang="en-US" smtClean="0"/>
              <a:t>Permits the evaluation of a sound</a:t>
            </a:r>
          </a:p>
          <a:p>
            <a:pPr>
              <a:buFontTx/>
              <a:buChar char="-"/>
            </a:pPr>
            <a:r>
              <a:rPr lang="en-US" smtClean="0"/>
              <a:t>Stores memories of past sounds</a:t>
            </a:r>
          </a:p>
          <a:p>
            <a:pPr>
              <a:buFontTx/>
              <a:buChar char="-"/>
            </a:pPr>
            <a:endParaRPr lang="en-US" b="1" u="sng" smtClean="0"/>
          </a:p>
          <a:p>
            <a:r>
              <a:rPr lang="en-US" b="1" u="sng" smtClean="0"/>
              <a:t>Wernicke’s Area</a:t>
            </a:r>
            <a:r>
              <a:rPr lang="en-US" smtClean="0"/>
              <a:t>:</a:t>
            </a:r>
          </a:p>
          <a:p>
            <a:pPr>
              <a:buFontTx/>
              <a:buChar char="-"/>
            </a:pPr>
            <a:r>
              <a:rPr lang="en-US" smtClean="0"/>
              <a:t>Typically found on left temporal lobe </a:t>
            </a:r>
          </a:p>
          <a:p>
            <a:pPr>
              <a:buFontTx/>
              <a:buChar char="-"/>
            </a:pPr>
            <a:r>
              <a:rPr lang="en-US" smtClean="0"/>
              <a:t>Involved in recognizing and understanding spoken words</a:t>
            </a:r>
          </a:p>
          <a:p>
            <a:pPr>
              <a:buFontTx/>
              <a:buChar char="-"/>
            </a:pPr>
            <a:r>
              <a:rPr lang="en-US" smtClean="0"/>
              <a:t>Critical to language comprehension</a:t>
            </a:r>
          </a:p>
          <a:p>
            <a:r>
              <a:rPr lang="en-US" smtClean="0"/>
              <a:t>-Damage to this area can cause devastating loss of ability to understand speech</a:t>
            </a:r>
          </a:p>
          <a:p>
            <a:endParaRPr lang="en-US" smtClean="0"/>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u="sng" smtClean="0"/>
              <a:t>Occipital Lobes</a:t>
            </a:r>
            <a:r>
              <a:rPr lang="en-US" smtClean="0"/>
              <a:t>:</a:t>
            </a:r>
          </a:p>
          <a:p>
            <a:pPr>
              <a:buFontTx/>
              <a:buChar char="-"/>
            </a:pPr>
            <a:r>
              <a:rPr lang="en-US" smtClean="0"/>
              <a:t>2 main regions associated with vision: Primary Visual Cortex and Visual Association Area</a:t>
            </a:r>
          </a:p>
          <a:p>
            <a:pPr>
              <a:buFontTx/>
              <a:buChar char="-"/>
            </a:pPr>
            <a:r>
              <a:rPr lang="en-US" smtClean="0"/>
              <a:t>Visual cortex helps us to see light and objects and allow us to recognize and identify them</a:t>
            </a:r>
          </a:p>
          <a:p>
            <a:pPr>
              <a:buFontTx/>
              <a:buChar char="-"/>
            </a:pPr>
            <a:r>
              <a:rPr lang="en-US" smtClean="0"/>
              <a:t>Opposite lobe interprets visual signals from the other visual space</a:t>
            </a:r>
          </a:p>
          <a:p>
            <a:pPr>
              <a:buFontTx/>
              <a:buChar char="-"/>
            </a:pPr>
            <a:r>
              <a:rPr lang="en-US" smtClean="0"/>
              <a:t>Damage to one occipital lobe may result in visual defect in the opposite field</a:t>
            </a:r>
          </a:p>
          <a:p>
            <a:endParaRPr lang="en-US" smtClean="0"/>
          </a:p>
          <a:p>
            <a:r>
              <a:rPr lang="en-US" b="1" u="sng" smtClean="0"/>
              <a:t>Primary Visual Cortex</a:t>
            </a:r>
            <a:r>
              <a:rPr lang="en-US" smtClean="0"/>
              <a:t>:</a:t>
            </a:r>
          </a:p>
          <a:p>
            <a:pPr>
              <a:buFontTx/>
              <a:buChar char="-"/>
            </a:pPr>
            <a:r>
              <a:rPr lang="en-US" smtClean="0"/>
              <a:t>Porterior and medial part of occipital lobe</a:t>
            </a:r>
          </a:p>
          <a:p>
            <a:pPr>
              <a:buFontTx/>
              <a:buChar char="-"/>
            </a:pPr>
            <a:r>
              <a:rPr lang="en-US" smtClean="0"/>
              <a:t>Receives visual information origination on the retina</a:t>
            </a:r>
          </a:p>
          <a:p>
            <a:pPr>
              <a:buFontTx/>
              <a:buChar char="-"/>
            </a:pPr>
            <a:r>
              <a:rPr lang="en-US" smtClean="0"/>
              <a:t>First of a series of cortical areas that process visual input</a:t>
            </a:r>
          </a:p>
          <a:p>
            <a:pPr>
              <a:buFontTx/>
              <a:buChar char="-"/>
            </a:pPr>
            <a:r>
              <a:rPr lang="en-US" smtClean="0"/>
              <a:t>Notes orientation of objects being viewed and putting the inputs from the two eyes together</a:t>
            </a:r>
          </a:p>
          <a:p>
            <a:pPr>
              <a:buFontTx/>
              <a:buChar char="-"/>
            </a:pPr>
            <a:r>
              <a:rPr lang="en-US" smtClean="0"/>
              <a:t>Damage: No conscious awareness of what is being viewed. Person is functionally blind</a:t>
            </a:r>
            <a:endParaRPr lang="en-US" b="1" u="sng" smtClean="0"/>
          </a:p>
          <a:p>
            <a:endParaRPr lang="en-US" smtClean="0"/>
          </a:p>
          <a:p>
            <a:r>
              <a:rPr lang="en-US" b="1" u="sng" smtClean="0"/>
              <a:t>Visual Association Area</a:t>
            </a:r>
            <a:r>
              <a:rPr lang="en-US" smtClean="0"/>
              <a:t>:</a:t>
            </a:r>
          </a:p>
          <a:p>
            <a:pPr>
              <a:buFontTx/>
              <a:buChar char="-"/>
            </a:pPr>
            <a:r>
              <a:rPr lang="en-US" smtClean="0"/>
              <a:t>Surrounds Primary Visual Cortex, covering most of Occipital lobe</a:t>
            </a:r>
          </a:p>
          <a:p>
            <a:pPr>
              <a:buFontTx/>
              <a:buChar char="-"/>
            </a:pPr>
            <a:r>
              <a:rPr lang="en-US" smtClean="0"/>
              <a:t>Continues processing visual information by analyzing color, form and movement</a:t>
            </a:r>
            <a:br>
              <a:rPr lang="en-US" smtClean="0"/>
            </a:br>
            <a:endParaRPr lang="en-US" b="1" u="sng"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7555" indent="-227555">
              <a:lnSpc>
                <a:spcPct val="90000"/>
              </a:lnSpc>
              <a:defRPr/>
            </a:pPr>
            <a:r>
              <a:rPr lang="en-US" b="1" u="sng" dirty="0" smtClean="0"/>
              <a:t>Circle of Willis</a:t>
            </a:r>
            <a:r>
              <a:rPr lang="en-US" dirty="0" smtClean="0"/>
              <a:t>:</a:t>
            </a:r>
            <a:endParaRPr lang="en-US" b="1" u="sng" dirty="0" smtClean="0"/>
          </a:p>
          <a:p>
            <a:pPr marL="227555" indent="-227555">
              <a:lnSpc>
                <a:spcPct val="90000"/>
              </a:lnSpc>
              <a:defRPr/>
            </a:pPr>
            <a:r>
              <a:rPr lang="en-US" dirty="0" smtClean="0"/>
              <a:t>-System of vessels in the cerebral circulation that provides collateral flow</a:t>
            </a:r>
          </a:p>
          <a:p>
            <a:pPr marL="227555" indent="-227555">
              <a:lnSpc>
                <a:spcPct val="90000"/>
              </a:lnSpc>
              <a:defRPr/>
            </a:pPr>
            <a:r>
              <a:rPr lang="en-US" dirty="0" smtClean="0"/>
              <a:t>	-Anterior to Posterior</a:t>
            </a:r>
          </a:p>
          <a:p>
            <a:pPr marL="227555" indent="-227555">
              <a:lnSpc>
                <a:spcPct val="90000"/>
              </a:lnSpc>
              <a:defRPr/>
            </a:pPr>
            <a:r>
              <a:rPr lang="en-US" dirty="0" smtClean="0"/>
              <a:t>	-Right to Left</a:t>
            </a:r>
          </a:p>
          <a:p>
            <a:pPr marL="227555" indent="-227555">
              <a:lnSpc>
                <a:spcPct val="90000"/>
              </a:lnSpc>
              <a:defRPr/>
            </a:pPr>
            <a:r>
              <a:rPr lang="en-US" dirty="0" smtClean="0"/>
              <a:t>-Allows for blood flow to areas of the brain in the event of a proximal </a:t>
            </a:r>
            <a:r>
              <a:rPr lang="en-US" dirty="0" err="1" smtClean="0"/>
              <a:t>stenosis</a:t>
            </a:r>
            <a:r>
              <a:rPr lang="en-US" dirty="0" smtClean="0"/>
              <a:t> or occlusion</a:t>
            </a:r>
          </a:p>
          <a:p>
            <a:pPr marL="227555" indent="-227555">
              <a:lnSpc>
                <a:spcPct val="90000"/>
              </a:lnSpc>
              <a:defRPr/>
            </a:pPr>
            <a:r>
              <a:rPr lang="en-US" dirty="0" smtClean="0"/>
              <a:t>	-Patients can remain asymptomatic</a:t>
            </a:r>
          </a:p>
          <a:p>
            <a:pPr marL="227555" indent="-227555">
              <a:lnSpc>
                <a:spcPct val="90000"/>
              </a:lnSpc>
              <a:defRPr/>
            </a:pPr>
            <a:r>
              <a:rPr lang="en-US" dirty="0" smtClean="0"/>
              <a:t>-Important safeguard for those suffering from carotid bifurcation disease</a:t>
            </a:r>
          </a:p>
          <a:p>
            <a:pPr marL="227555" indent="-227555">
              <a:lnSpc>
                <a:spcPct val="90000"/>
              </a:lnSpc>
              <a:defRPr/>
            </a:pPr>
            <a:r>
              <a:rPr lang="en-US" dirty="0" smtClean="0"/>
              <a:t>-Consists of 3 vessels that connect major anatomy</a:t>
            </a:r>
          </a:p>
          <a:p>
            <a:pPr marL="227555" indent="-227555">
              <a:lnSpc>
                <a:spcPct val="90000"/>
              </a:lnSpc>
              <a:defRPr/>
            </a:pPr>
            <a:r>
              <a:rPr lang="en-US" dirty="0" smtClean="0"/>
              <a:t>	-Anterior communicating artery (</a:t>
            </a:r>
            <a:r>
              <a:rPr lang="en-US" dirty="0" err="1" smtClean="0"/>
              <a:t>AcoA</a:t>
            </a:r>
            <a:r>
              <a:rPr lang="en-US" dirty="0" smtClean="0"/>
              <a:t>)</a:t>
            </a:r>
          </a:p>
          <a:p>
            <a:pPr marL="227555" indent="-227555">
              <a:lnSpc>
                <a:spcPct val="90000"/>
              </a:lnSpc>
              <a:defRPr/>
            </a:pPr>
            <a:r>
              <a:rPr lang="en-US" dirty="0" smtClean="0"/>
              <a:t>	-Right posterior communicating artery (</a:t>
            </a:r>
            <a:r>
              <a:rPr lang="en-US" dirty="0" err="1" smtClean="0"/>
              <a:t>RPcoA</a:t>
            </a:r>
            <a:r>
              <a:rPr lang="en-US" dirty="0" smtClean="0"/>
              <a:t>)</a:t>
            </a:r>
          </a:p>
          <a:p>
            <a:pPr marL="227555" indent="-227555">
              <a:lnSpc>
                <a:spcPct val="90000"/>
              </a:lnSpc>
              <a:defRPr/>
            </a:pPr>
            <a:r>
              <a:rPr lang="en-US" dirty="0" smtClean="0"/>
              <a:t>	-Left posterior communicating artery (</a:t>
            </a:r>
            <a:r>
              <a:rPr lang="en-US" dirty="0" err="1" smtClean="0"/>
              <a:t>LPcoA</a:t>
            </a:r>
            <a:r>
              <a:rPr lang="en-US" dirty="0" smtClean="0"/>
              <a:t>)</a:t>
            </a:r>
          </a:p>
          <a:p>
            <a:pPr marL="227555" indent="-227555">
              <a:lnSpc>
                <a:spcPct val="90000"/>
              </a:lnSpc>
              <a:defRPr/>
            </a:pPr>
            <a:r>
              <a:rPr lang="en-US" dirty="0" smtClean="0"/>
              <a:t>-A complete Circle of Willis is present in </a:t>
            </a:r>
            <a:r>
              <a:rPr lang="en-US" dirty="0" smtClean="0">
                <a:cs typeface="Arial" charset="0"/>
              </a:rPr>
              <a:t>~ 50% of the population</a:t>
            </a:r>
            <a:endParaRPr lang="en-US" dirty="0" smtClean="0"/>
          </a:p>
          <a:p>
            <a:pPr>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Usually at the level of the C3 - 4 vertebral bodies</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marL="455111" indent="-455111">
              <a:defRPr/>
            </a:pPr>
            <a:r>
              <a:rPr lang="en-US" b="1" u="sng" dirty="0" smtClean="0"/>
              <a:t>Internal Carotid Artery</a:t>
            </a:r>
            <a:r>
              <a:rPr lang="en-US" dirty="0" smtClean="0"/>
              <a:t>:</a:t>
            </a:r>
          </a:p>
          <a:p>
            <a:pPr marL="455111" indent="-455111">
              <a:defRPr/>
            </a:pPr>
            <a:r>
              <a:rPr lang="en-US" dirty="0" smtClean="0"/>
              <a:t>-Ascends through the superior neck directly lateral to the pharynx and enters the skull through the carotid canal in the temporal bone</a:t>
            </a:r>
          </a:p>
          <a:p>
            <a:pPr>
              <a:defRPr/>
            </a:pPr>
            <a:r>
              <a:rPr lang="en-US" dirty="0" smtClean="0"/>
              <a:t>-Runs medially through the </a:t>
            </a:r>
            <a:r>
              <a:rPr lang="en-US" dirty="0" err="1" smtClean="0"/>
              <a:t>petrous</a:t>
            </a:r>
            <a:r>
              <a:rPr lang="en-US" dirty="0" smtClean="0"/>
              <a:t> region of the temporal bone, runs forward along the body of the sphenoid bone, and bends superiorly to enter the </a:t>
            </a:r>
            <a:r>
              <a:rPr lang="en-US" dirty="0" err="1" smtClean="0"/>
              <a:t>sella</a:t>
            </a:r>
            <a:r>
              <a:rPr lang="en-US" dirty="0" smtClean="0"/>
              <a:t> </a:t>
            </a:r>
            <a:r>
              <a:rPr lang="en-US" dirty="0" err="1" smtClean="0"/>
              <a:t>turcica</a:t>
            </a:r>
            <a:r>
              <a:rPr lang="en-US" dirty="0" smtClean="0"/>
              <a:t> just posterior to the optic foramen where it gives off the ophthalmic artery to the eye and orbit</a:t>
            </a:r>
          </a:p>
          <a:p>
            <a:pPr>
              <a:defRPr/>
            </a:pPr>
            <a:r>
              <a:rPr lang="en-US" dirty="0" smtClean="0"/>
              <a:t>- Then divides into Anterior Cerebral Artery and Middle Cerebral Artery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buFontTx/>
              <a:buChar char="-"/>
              <a:defRPr/>
            </a:pPr>
            <a:r>
              <a:rPr lang="en-US" dirty="0" smtClean="0"/>
              <a:t>Runs through the lateral fissure of a cerebral hemisphere and supplies the lateral parts of the temporal and parietal lobes. </a:t>
            </a:r>
          </a:p>
          <a:p>
            <a:pPr>
              <a:buFontTx/>
              <a:buChar char="-"/>
              <a:defRPr/>
            </a:pPr>
            <a:r>
              <a:rPr lang="en-US" dirty="0" smtClean="0"/>
              <a:t>Together with ACA supplies over 80% of the Cerebrum</a:t>
            </a:r>
          </a:p>
          <a:p>
            <a:pPr>
              <a:buFontTx/>
              <a:buChar char="-"/>
              <a:defRPr/>
            </a:pPr>
            <a:r>
              <a:rPr lang="en-US" dirty="0" smtClean="0"/>
              <a:t>Rest of the Cerebrum is supplied by the posterior cerebral artery</a:t>
            </a:r>
          </a:p>
          <a:p>
            <a:pPr>
              <a:defRPr/>
            </a:pPr>
            <a:r>
              <a:rPr lang="en-US" dirty="0" smtClean="0"/>
              <a:t>-Larger of the 2 terminal ICA branches</a:t>
            </a:r>
          </a:p>
          <a:p>
            <a:pPr lvl="1">
              <a:defRPr/>
            </a:pPr>
            <a:r>
              <a:rPr lang="en-US" dirty="0" smtClean="0"/>
              <a:t>-20% larger than anterior cerebral artery</a:t>
            </a:r>
            <a:endParaRPr lang="en-US" dirty="0" smtClean="0">
              <a:solidFill>
                <a:srgbClr val="0000FF"/>
              </a:solidFill>
            </a:endParaRPr>
          </a:p>
          <a:p>
            <a:pPr lvl="1">
              <a:defRPr/>
            </a:pPr>
            <a:r>
              <a:rPr lang="en-US" dirty="0" smtClean="0"/>
              <a:t>-&lt;3mm diameter</a:t>
            </a:r>
          </a:p>
          <a:p>
            <a:pPr>
              <a:defRPr/>
            </a:pPr>
            <a:r>
              <a:rPr lang="en-US" dirty="0" smtClean="0"/>
              <a:t>-Supplies the following areas</a:t>
            </a:r>
          </a:p>
          <a:p>
            <a:pPr lvl="1">
              <a:defRPr/>
            </a:pPr>
            <a:r>
              <a:rPr lang="en-US" dirty="0" smtClean="0"/>
              <a:t>-Basal ganglia</a:t>
            </a:r>
          </a:p>
          <a:p>
            <a:pPr lvl="1">
              <a:defRPr/>
            </a:pPr>
            <a:r>
              <a:rPr lang="en-US" dirty="0" smtClean="0"/>
              <a:t>-Orbital surface of frontal lobe</a:t>
            </a:r>
          </a:p>
          <a:p>
            <a:pPr lvl="1">
              <a:defRPr/>
            </a:pPr>
            <a:r>
              <a:rPr lang="en-US" dirty="0" smtClean="0"/>
              <a:t>-Temporal lobe</a:t>
            </a:r>
          </a:p>
          <a:p>
            <a:pPr lvl="1">
              <a:defRPr/>
            </a:pPr>
            <a:r>
              <a:rPr lang="en-US" dirty="0" smtClean="0"/>
              <a:t>-Parietal lobe</a:t>
            </a:r>
            <a:endParaRPr lang="en-US" b="1" dirty="0" smtClean="0"/>
          </a:p>
          <a:p>
            <a:pPr>
              <a:defRPr/>
            </a:pPr>
            <a:r>
              <a:rPr lang="en-US" dirty="0" smtClean="0"/>
              <a:t>-Larger of the two terminal branches of ICA</a:t>
            </a:r>
          </a:p>
          <a:p>
            <a:pPr>
              <a:defRPr/>
            </a:pPr>
            <a:r>
              <a:rPr lang="en-US" dirty="0" smtClean="0"/>
              <a:t>-Proximal segment extends laterally &amp; horizontally in the lateral cerebral fissure</a:t>
            </a:r>
          </a:p>
          <a:p>
            <a:pPr>
              <a:defRPr/>
            </a:pPr>
            <a:r>
              <a:rPr lang="en-US" dirty="0" smtClean="0"/>
              <a:t>-Six to twenty </a:t>
            </a:r>
            <a:r>
              <a:rPr lang="en-US" dirty="0" err="1" smtClean="0"/>
              <a:t>lenticulostriate</a:t>
            </a:r>
            <a:r>
              <a:rPr lang="en-US" dirty="0" smtClean="0"/>
              <a:t> arteries arise from the superior aspect of the proximal MCA</a:t>
            </a:r>
          </a:p>
          <a:p>
            <a:pPr>
              <a:defRPr/>
            </a:pPr>
            <a:r>
              <a:rPr lang="en-US" dirty="0" smtClean="0"/>
              <a:t>-Four segments known as </a:t>
            </a:r>
          </a:p>
          <a:p>
            <a:pPr lvl="1">
              <a:defRPr/>
            </a:pPr>
            <a:r>
              <a:rPr lang="en-US" dirty="0" smtClean="0"/>
              <a:t>-M1, initial horizontal segment</a:t>
            </a:r>
          </a:p>
          <a:p>
            <a:pPr lvl="1">
              <a:defRPr/>
            </a:pPr>
            <a:r>
              <a:rPr lang="en-US" dirty="0" smtClean="0"/>
              <a:t>-M2, the vertical segment that divides into 2 or 3 branches </a:t>
            </a:r>
          </a:p>
          <a:p>
            <a:pPr lvl="1">
              <a:defRPr/>
            </a:pPr>
            <a:r>
              <a:rPr lang="en-US" dirty="0" smtClean="0"/>
              <a:t>-M3, the next horizontal segment following M2</a:t>
            </a:r>
          </a:p>
          <a:p>
            <a:pPr lvl="1">
              <a:defRPr/>
            </a:pPr>
            <a:r>
              <a:rPr lang="en-US" dirty="0" smtClean="0"/>
              <a:t>-M4, the final segment overlying the surface of the brain</a:t>
            </a:r>
          </a:p>
          <a:p>
            <a:pPr lvl="1">
              <a:defRPr/>
            </a:pPr>
            <a:endParaRPr lang="en-US" dirty="0" smtClean="0"/>
          </a:p>
          <a:p>
            <a:pPr>
              <a:defRPr/>
            </a:pPr>
            <a:r>
              <a:rPr lang="en-US" dirty="0" smtClean="0"/>
              <a:t>-Supplies blood to most of the temporal lobe, </a:t>
            </a:r>
            <a:r>
              <a:rPr lang="en-US" dirty="0" err="1" smtClean="0"/>
              <a:t>anterolateral</a:t>
            </a:r>
            <a:r>
              <a:rPr lang="en-US" dirty="0" smtClean="0"/>
              <a:t> frontal lobe, and parietal lobe. </a:t>
            </a:r>
          </a:p>
          <a:p>
            <a:pPr>
              <a:defRPr/>
            </a:pPr>
            <a:r>
              <a:rPr lang="en-US" dirty="0" smtClean="0"/>
              <a:t>-Perforating branches supply the posterior limb of the internal capsule, part of the head and body of the caudate and </a:t>
            </a:r>
            <a:r>
              <a:rPr lang="en-US" dirty="0" err="1" smtClean="0"/>
              <a:t>globus</a:t>
            </a:r>
            <a:r>
              <a:rPr lang="en-US" dirty="0" smtClean="0"/>
              <a:t> </a:t>
            </a:r>
            <a:r>
              <a:rPr lang="en-US" dirty="0" err="1" smtClean="0"/>
              <a:t>pallidus</a:t>
            </a:r>
            <a:r>
              <a:rPr lang="en-US" dirty="0" smtClean="0"/>
              <a:t>. </a:t>
            </a:r>
          </a:p>
          <a:p>
            <a:pPr>
              <a:defRPr/>
            </a:pPr>
            <a:endParaRPr lang="en-US" dirty="0" smtClean="0"/>
          </a:p>
          <a:p>
            <a:pPr>
              <a:defRPr/>
            </a:pPr>
            <a:r>
              <a:rPr lang="en-US" dirty="0" smtClean="0"/>
              <a:t>-Blockage Affects: </a:t>
            </a:r>
          </a:p>
          <a:p>
            <a:pPr>
              <a:defRPr/>
            </a:pPr>
            <a:r>
              <a:rPr lang="en-US" dirty="0" smtClean="0"/>
              <a:t>	-Unilateral occlusion of Middle Cerebral Arteries at the stem ( proximal M1 segment ) results in: </a:t>
            </a:r>
          </a:p>
          <a:p>
            <a:pPr>
              <a:defRPr/>
            </a:pPr>
            <a:r>
              <a:rPr lang="en-US" dirty="0" smtClean="0"/>
              <a:t>	-</a:t>
            </a:r>
            <a:r>
              <a:rPr lang="en-US" dirty="0" err="1" smtClean="0"/>
              <a:t>Contralateral</a:t>
            </a:r>
            <a:r>
              <a:rPr lang="en-US" dirty="0" smtClean="0"/>
              <a:t> </a:t>
            </a:r>
            <a:r>
              <a:rPr lang="en-US" dirty="0" err="1" smtClean="0"/>
              <a:t>hemiplegia</a:t>
            </a:r>
            <a:r>
              <a:rPr lang="en-US" dirty="0" smtClean="0"/>
              <a:t> affecting face, arm, and leg ( lesser ). </a:t>
            </a:r>
          </a:p>
          <a:p>
            <a:pPr>
              <a:defRPr/>
            </a:pPr>
            <a:r>
              <a:rPr lang="en-US" dirty="0" smtClean="0"/>
              <a:t>	-Homonymous </a:t>
            </a:r>
            <a:r>
              <a:rPr lang="en-US" dirty="0" err="1" smtClean="0"/>
              <a:t>hemianopia</a:t>
            </a:r>
            <a:r>
              <a:rPr lang="en-US" dirty="0" smtClean="0"/>
              <a:t> - </a:t>
            </a:r>
            <a:r>
              <a:rPr lang="en-US" dirty="0" err="1" smtClean="0"/>
              <a:t>Ipsilateral</a:t>
            </a:r>
            <a:r>
              <a:rPr lang="en-US" dirty="0" smtClean="0"/>
              <a:t> head / eye deviation. </a:t>
            </a:r>
          </a:p>
          <a:p>
            <a:pPr>
              <a:defRPr/>
            </a:pPr>
            <a:r>
              <a:rPr lang="en-US" dirty="0" smtClean="0"/>
              <a:t>	-If on left there is global aphasia. </a:t>
            </a:r>
          </a:p>
          <a:p>
            <a:pPr>
              <a:defRPr/>
            </a:pPr>
            <a:endParaRPr lang="en-US" dirty="0" smtClean="0"/>
          </a:p>
          <a:p>
            <a:pPr>
              <a:defRPr/>
            </a:pPr>
            <a:r>
              <a:rPr lang="en-US" dirty="0" smtClean="0"/>
              <a:t>-Usually occlusion is embolic in nature.</a:t>
            </a:r>
            <a:br>
              <a:rPr lang="en-US" dirty="0" smtClean="0"/>
            </a:br>
            <a:r>
              <a:rPr lang="en-US" dirty="0" smtClean="0"/>
              <a:t>-Thrombotic occlusion more common in carotids. </a:t>
            </a:r>
          </a:p>
          <a:p>
            <a:pPr>
              <a:defRPr/>
            </a:pPr>
            <a:endParaRPr lang="en-US" dirty="0" smtClean="0"/>
          </a:p>
          <a:p>
            <a:pPr>
              <a:defRPr/>
            </a:pPr>
            <a:r>
              <a:rPr lang="en-US" dirty="0" smtClean="0"/>
              <a:t>	</a:t>
            </a:r>
          </a:p>
          <a:p>
            <a:pPr>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b="1" u="sng" dirty="0" smtClean="0"/>
              <a:t>Anterior Cerebral Artery</a:t>
            </a:r>
            <a:r>
              <a:rPr lang="en-US" dirty="0" smtClean="0"/>
              <a:t>:</a:t>
            </a:r>
            <a:endParaRPr lang="en-US" b="1" u="sng" dirty="0" smtClean="0"/>
          </a:p>
          <a:p>
            <a:pPr>
              <a:defRPr/>
            </a:pPr>
            <a:r>
              <a:rPr lang="en-US" dirty="0" smtClean="0"/>
              <a:t>-Segmented into 3 sections</a:t>
            </a:r>
          </a:p>
          <a:p>
            <a:pPr lvl="1">
              <a:defRPr/>
            </a:pPr>
            <a:r>
              <a:rPr lang="en-US" dirty="0" smtClean="0"/>
              <a:t>-A1 is the horizontal segment from ICA bifurcation to </a:t>
            </a:r>
            <a:r>
              <a:rPr lang="en-US" dirty="0" err="1" smtClean="0"/>
              <a:t>ACoA</a:t>
            </a:r>
            <a:endParaRPr lang="en-US" dirty="0" smtClean="0"/>
          </a:p>
          <a:p>
            <a:pPr lvl="1">
              <a:defRPr/>
            </a:pPr>
            <a:r>
              <a:rPr lang="en-US" dirty="0" smtClean="0"/>
              <a:t>-A2 is the segment from the </a:t>
            </a:r>
            <a:r>
              <a:rPr lang="en-US" dirty="0" err="1" smtClean="0"/>
              <a:t>ACoA</a:t>
            </a:r>
            <a:r>
              <a:rPr lang="en-US" dirty="0" smtClean="0"/>
              <a:t> to bifurcation into </a:t>
            </a:r>
            <a:r>
              <a:rPr lang="en-US" dirty="0" err="1" smtClean="0"/>
              <a:t>pericallosal</a:t>
            </a:r>
            <a:r>
              <a:rPr lang="en-US" dirty="0" smtClean="0"/>
              <a:t> and </a:t>
            </a:r>
            <a:r>
              <a:rPr lang="en-US" dirty="0" err="1" smtClean="0"/>
              <a:t>callosomarginal</a:t>
            </a:r>
            <a:endParaRPr lang="en-US" dirty="0" smtClean="0"/>
          </a:p>
          <a:p>
            <a:pPr lvl="1">
              <a:defRPr/>
            </a:pPr>
            <a:r>
              <a:rPr lang="en-US" dirty="0" smtClean="0"/>
              <a:t>-A3 Cortical branches</a:t>
            </a:r>
          </a:p>
          <a:p>
            <a:pPr>
              <a:defRPr/>
            </a:pPr>
            <a:r>
              <a:rPr lang="en-US" dirty="0" smtClean="0"/>
              <a:t>-Lesion of the ACA can cause </a:t>
            </a:r>
            <a:r>
              <a:rPr lang="en-US" dirty="0" err="1" smtClean="0"/>
              <a:t>hemiparesis</a:t>
            </a:r>
            <a:r>
              <a:rPr lang="en-US" dirty="0" smtClean="0"/>
              <a:t> in the </a:t>
            </a:r>
            <a:r>
              <a:rPr lang="en-US" dirty="0" err="1" smtClean="0"/>
              <a:t>contralateral</a:t>
            </a:r>
            <a:r>
              <a:rPr lang="en-US" dirty="0" smtClean="0"/>
              <a:t> lower extremity </a:t>
            </a:r>
          </a:p>
          <a:p>
            <a:pPr marL="455111" indent="-455111">
              <a:defRPr/>
            </a:pPr>
            <a:r>
              <a:rPr lang="en-US" dirty="0" smtClean="0"/>
              <a:t>-Smaller of the 2 terminal ICA branches</a:t>
            </a:r>
          </a:p>
          <a:p>
            <a:pPr marL="755358" lvl="1" indent="-300247">
              <a:defRPr/>
            </a:pPr>
            <a:r>
              <a:rPr lang="en-US" dirty="0" smtClean="0"/>
              <a:t>-&lt; 3mm diameter</a:t>
            </a:r>
          </a:p>
          <a:p>
            <a:pPr marL="455111" indent="-455111">
              <a:defRPr/>
            </a:pPr>
            <a:r>
              <a:rPr lang="en-US" dirty="0" smtClean="0"/>
              <a:t>-Supplies the anterior portion of the brain and the optic nerve</a:t>
            </a:r>
          </a:p>
          <a:p>
            <a:pPr marL="455111" indent="-455111">
              <a:defRPr/>
            </a:pPr>
            <a:r>
              <a:rPr lang="en-US" dirty="0" smtClean="0"/>
              <a:t>-Major branches of the ACA</a:t>
            </a:r>
          </a:p>
          <a:p>
            <a:pPr marL="755358" lvl="1" indent="-300247">
              <a:defRPr/>
            </a:pPr>
            <a:r>
              <a:rPr lang="en-US" dirty="0" smtClean="0"/>
              <a:t>-Anterior communicating artery</a:t>
            </a:r>
          </a:p>
          <a:p>
            <a:pPr marL="755358" lvl="1" indent="-300247">
              <a:defRPr/>
            </a:pPr>
            <a:r>
              <a:rPr lang="en-US" dirty="0" smtClean="0"/>
              <a:t>-</a:t>
            </a:r>
            <a:r>
              <a:rPr lang="en-US" dirty="0" err="1" smtClean="0"/>
              <a:t>Pericallosal</a:t>
            </a:r>
            <a:r>
              <a:rPr lang="en-US" dirty="0" smtClean="0"/>
              <a:t> artery (has many small branches)</a:t>
            </a:r>
          </a:p>
          <a:p>
            <a:pPr>
              <a:defRPr/>
            </a:pPr>
            <a:r>
              <a:rPr lang="en-US" dirty="0" smtClean="0"/>
              <a:t>-Supplies the medial surfaces of the frontal and parietal lobes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2050" name="Picture 2" descr="W:\Boston Scientific\Advertising\BSN-610 CSC Corp Overview PPT Template\Files OUT\PNG\BSN-610 CSC Corp Overview PPT Template_C5b-01.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6" name="Rectangle 26"/>
          <p:cNvSpPr>
            <a:spLocks noChangeArrowheads="1"/>
          </p:cNvSpPr>
          <p:nvPr userDrawn="1"/>
        </p:nvSpPr>
        <p:spPr bwMode="black">
          <a:xfrm>
            <a:off x="685800" y="6422692"/>
            <a:ext cx="1340110" cy="24622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Copyright © 2013 Stryker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90823564.AA| Page </a:t>
            </a:r>
            <a:fld id="{6EAEBDDF-EF03-46DF-BA51-D2D5F746D943}" type="slidenum">
              <a:rPr lang="en-US" sz="800" kern="1200" noProof="0" smtClean="0">
                <a:solidFill>
                  <a:schemeClr val="bg1"/>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chemeClr val="bg1"/>
                </a:solidFill>
                <a:latin typeface="Arial" pitchFamily="34" charset="0"/>
                <a:ea typeface="+mn-ea"/>
                <a:cs typeface="Arial" pitchFamily="34" charset="0"/>
              </a:rPr>
              <a:t> of </a:t>
            </a:r>
            <a:r>
              <a:rPr lang="en-US" sz="800" kern="1200" baseline="0" noProof="0" dirty="0" smtClean="0">
                <a:solidFill>
                  <a:schemeClr val="bg1"/>
                </a:solidFill>
                <a:latin typeface="Arial" pitchFamily="34" charset="0"/>
                <a:ea typeface="+mn-ea"/>
                <a:cs typeface="Arial" pitchFamily="34" charset="0"/>
              </a:rPr>
              <a:t>17</a:t>
            </a:r>
            <a:endParaRPr lang="en-US" sz="800" kern="1200" noProof="0" dirty="0">
              <a:solidFill>
                <a:schemeClr val="bg1"/>
              </a:solidFill>
              <a:latin typeface="Arial" pitchFamily="34" charset="0"/>
              <a:ea typeface="+mn-ea"/>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074" name="Picture 2" descr="W:\Boston Scientific\Advertising\BSN-610 CSC Corp Overview PPT Template\Files OUT\PNG\BSN-610 CSC Corp Overview PPT Template_C5b-03.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title"/>
          </p:nvPr>
        </p:nvSpPr>
        <p:spPr>
          <a:xfrm>
            <a:off x="3313113" y="4191000"/>
            <a:ext cx="5068887" cy="698500"/>
          </a:xfrm>
        </p:spPr>
        <p:txBody>
          <a:bodyPr anchor="t">
            <a:noAutofit/>
          </a:bodyPr>
          <a:lstStyle>
            <a:lvl1pPr algn="l">
              <a:defRPr sz="3800" b="0" cap="none" baseline="0">
                <a:solidFill>
                  <a:schemeClr val="bg1"/>
                </a:solidFill>
                <a:latin typeface="Arial" pitchFamily="34" charset="0"/>
                <a:cs typeface="Arial" pitchFamily="34" charset="0"/>
              </a:defRPr>
            </a:lvl1pPr>
          </a:lstStyle>
          <a:p>
            <a:r>
              <a:rPr lang="en-US" smtClean="0"/>
              <a:t>Click to edit Master title style</a:t>
            </a:r>
            <a:endParaRPr lang="en-US"/>
          </a:p>
        </p:txBody>
      </p:sp>
      <p:sp>
        <p:nvSpPr>
          <p:cNvPr id="5"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rgbClr val="666D70"/>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rgbClr val="666D70"/>
                </a:solidFill>
                <a:latin typeface="Arial" pitchFamily="34" charset="0"/>
                <a:ea typeface="+mn-ea"/>
                <a:cs typeface="Arial" pitchFamily="34" charset="0"/>
              </a:rPr>
              <a:t> of X</a:t>
            </a:r>
            <a:endParaRPr lang="en-US" sz="800" kern="1200" noProof="0" dirty="0">
              <a:solidFill>
                <a:srgbClr val="666D70"/>
              </a:solidFill>
              <a:latin typeface="Arial" pitchFamily="34" charset="0"/>
              <a:ea typeface="+mn-ea"/>
              <a:cs typeface="Arial"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3100" y="266700"/>
            <a:ext cx="6718300" cy="6096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1265237"/>
            <a:ext cx="38862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99000" y="1265237"/>
            <a:ext cx="38862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123950"/>
            <a:ext cx="3886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724400" y="1123950"/>
            <a:ext cx="3886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2"/>
          <p:cNvSpPr>
            <a:spLocks noGrp="1"/>
          </p:cNvSpPr>
          <p:nvPr>
            <p:ph sz="half" idx="11"/>
          </p:nvPr>
        </p:nvSpPr>
        <p:spPr>
          <a:xfrm>
            <a:off x="609600" y="1874837"/>
            <a:ext cx="3886200" cy="4068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half" idx="2"/>
          </p:nvPr>
        </p:nvSpPr>
        <p:spPr>
          <a:xfrm>
            <a:off x="4699000" y="1874837"/>
            <a:ext cx="3886200" cy="4068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2050" name="Picture 2" descr="W:\Boston Scientific\Advertising\BSN-610 CSC Corp Overview PPT Template\Files OUT\PNG\BSN-610 CSC Corp Overview PPT Template_C5b-01.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5" name="Rectangle 26"/>
          <p:cNvSpPr>
            <a:spLocks noChangeArrowheads="1"/>
          </p:cNvSpPr>
          <p:nvPr userDrawn="1"/>
        </p:nvSpPr>
        <p:spPr bwMode="black">
          <a:xfrm>
            <a:off x="855515" y="6455349"/>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chemeClr val="bg1"/>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chemeClr val="bg1"/>
                </a:solidFill>
                <a:latin typeface="Arial" pitchFamily="34" charset="0"/>
                <a:ea typeface="+mn-ea"/>
                <a:cs typeface="Arial" pitchFamily="34" charset="0"/>
              </a:rPr>
              <a:t> of X</a:t>
            </a:r>
            <a:endParaRPr lang="en-US" sz="800" kern="1200" noProof="0" dirty="0">
              <a:solidFill>
                <a:schemeClr val="bg1"/>
              </a:solidFill>
              <a:latin typeface="Arial" pitchFamily="34" charset="0"/>
              <a:ea typeface="+mn-ea"/>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1026" name="Picture 2" descr="W:\Boston Scientific\Advertising\BSN-610 CSC Corp Overview PPT Template\Files OUT\PNG\BSN-610 CSC Corp Overview PPT Template_C5b-02.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5" name="Rectangle 26"/>
          <p:cNvSpPr>
            <a:spLocks noChangeArrowheads="1"/>
          </p:cNvSpPr>
          <p:nvPr userDrawn="1"/>
        </p:nvSpPr>
        <p:spPr bwMode="black">
          <a:xfrm>
            <a:off x="855515" y="6455349"/>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chemeClr val="bg1"/>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chemeClr val="bg1"/>
                </a:solidFill>
                <a:latin typeface="Arial" pitchFamily="34" charset="0"/>
                <a:ea typeface="+mn-ea"/>
                <a:cs typeface="Arial" pitchFamily="34" charset="0"/>
              </a:rPr>
              <a:t> of X</a:t>
            </a:r>
            <a:endParaRPr lang="en-US" sz="800" kern="1200" noProof="0" dirty="0">
              <a:solidFill>
                <a:schemeClr val="bg1"/>
              </a:solidFill>
              <a:latin typeface="Arial" pitchFamily="34" charset="0"/>
              <a:ea typeface="+mn-ea"/>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074" name="Picture 2" descr="W:\Boston Scientific\Advertising\BSN-610 CSC Corp Overview PPT Template\Files OUT\PNG\BSN-610 CSC Corp Overview PPT Template_C5b-03.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title"/>
          </p:nvPr>
        </p:nvSpPr>
        <p:spPr>
          <a:xfrm>
            <a:off x="3313113" y="4191000"/>
            <a:ext cx="5068887" cy="698500"/>
          </a:xfrm>
        </p:spPr>
        <p:txBody>
          <a:bodyPr anchor="t">
            <a:noAutofit/>
          </a:bodyPr>
          <a:lstStyle>
            <a:lvl1pPr algn="l">
              <a:defRPr sz="3800" b="0" cap="none" baseline="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5"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rgbClr val="666D70"/>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rgbClr val="666D70"/>
                </a:solidFill>
                <a:latin typeface="Arial" pitchFamily="34" charset="0"/>
                <a:ea typeface="+mn-ea"/>
                <a:cs typeface="Arial" pitchFamily="34" charset="0"/>
              </a:rPr>
              <a:t> of X</a:t>
            </a:r>
            <a:endParaRPr lang="en-US" sz="800" kern="1200" noProof="0" dirty="0">
              <a:solidFill>
                <a:srgbClr val="666D70"/>
              </a:solidFill>
              <a:latin typeface="Arial" pitchFamily="34" charset="0"/>
              <a:ea typeface="+mn-ea"/>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Content Placeholder 2"/>
          <p:cNvSpPr>
            <a:spLocks noGrp="1"/>
          </p:cNvSpPr>
          <p:nvPr>
            <p:ph sz="half" idx="1"/>
          </p:nvPr>
        </p:nvSpPr>
        <p:spPr>
          <a:xfrm>
            <a:off x="609600" y="1265237"/>
            <a:ext cx="38862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2"/>
          </p:nvPr>
        </p:nvSpPr>
        <p:spPr>
          <a:xfrm>
            <a:off x="4699000" y="1265237"/>
            <a:ext cx="38862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1026" name="Picture 2" descr="W:\Boston Scientific\Advertising\BSN-610 CSC Corp Overview PPT Template\Files OUT\PNG\BSN-610 CSC Corp Overview PPT Template_C5b-02.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6" name="Rectangle 26"/>
          <p:cNvSpPr>
            <a:spLocks noChangeArrowheads="1"/>
          </p:cNvSpPr>
          <p:nvPr userDrawn="1"/>
        </p:nvSpPr>
        <p:spPr bwMode="black">
          <a:xfrm>
            <a:off x="685800" y="6422692"/>
            <a:ext cx="1340110" cy="24622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Copyright © 2013 Stryker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90823564.AA| Page </a:t>
            </a:r>
            <a:fld id="{6EAEBDDF-EF03-46DF-BA51-D2D5F746D943}" type="slidenum">
              <a:rPr lang="en-US" sz="800" kern="1200" noProof="0" smtClean="0">
                <a:solidFill>
                  <a:schemeClr val="bg1"/>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chemeClr val="bg1"/>
                </a:solidFill>
                <a:latin typeface="Arial" pitchFamily="34" charset="0"/>
                <a:ea typeface="+mn-ea"/>
                <a:cs typeface="Arial" pitchFamily="34" charset="0"/>
              </a:rPr>
              <a:t> of </a:t>
            </a:r>
            <a:r>
              <a:rPr lang="en-US" sz="800" kern="1200" baseline="0" noProof="0" dirty="0" smtClean="0">
                <a:solidFill>
                  <a:schemeClr val="bg1"/>
                </a:solidFill>
                <a:latin typeface="Arial" pitchFamily="34" charset="0"/>
                <a:ea typeface="+mn-ea"/>
                <a:cs typeface="Arial" pitchFamily="34" charset="0"/>
              </a:rPr>
              <a:t>17</a:t>
            </a:r>
            <a:endParaRPr lang="en-US" sz="800" kern="1200" noProof="0" dirty="0">
              <a:solidFill>
                <a:schemeClr val="bg1"/>
              </a:solidFill>
              <a:latin typeface="Arial" pitchFamily="34" charset="0"/>
              <a:ea typeface="+mn-ea"/>
              <a:cs typeface="Arial"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8" name="Text Placeholder 2"/>
          <p:cNvSpPr>
            <a:spLocks noGrp="1"/>
          </p:cNvSpPr>
          <p:nvPr>
            <p:ph type="body" idx="1"/>
          </p:nvPr>
        </p:nvSpPr>
        <p:spPr>
          <a:xfrm>
            <a:off x="609600" y="1123950"/>
            <a:ext cx="3886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Text Placeholder 4"/>
          <p:cNvSpPr>
            <a:spLocks noGrp="1"/>
          </p:cNvSpPr>
          <p:nvPr>
            <p:ph type="body" sz="quarter" idx="3"/>
          </p:nvPr>
        </p:nvSpPr>
        <p:spPr>
          <a:xfrm>
            <a:off x="4724400" y="1123950"/>
            <a:ext cx="3886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2"/>
          <p:cNvSpPr>
            <a:spLocks noGrp="1"/>
          </p:cNvSpPr>
          <p:nvPr>
            <p:ph sz="half" idx="11"/>
          </p:nvPr>
        </p:nvSpPr>
        <p:spPr>
          <a:xfrm>
            <a:off x="609600" y="1874837"/>
            <a:ext cx="3886200" cy="4068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2"/>
          </p:nvPr>
        </p:nvSpPr>
        <p:spPr>
          <a:xfrm>
            <a:off x="4699000" y="1874837"/>
            <a:ext cx="3886200" cy="4068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2050" name="Picture 2" descr="W:\Boston Scientific\Advertising\BSN-610 CSC Corp Overview PPT Template\Files OUT\PNG\BSN-610 CSC Corp Overview PPT Template_C5b-01.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5" name="Rectangle 26"/>
          <p:cNvSpPr>
            <a:spLocks noChangeArrowheads="1"/>
          </p:cNvSpPr>
          <p:nvPr userDrawn="1"/>
        </p:nvSpPr>
        <p:spPr bwMode="black">
          <a:xfrm>
            <a:off x="855515" y="6455349"/>
            <a:ext cx="2644955" cy="123111"/>
          </a:xfrm>
          <a:prstGeom prst="rect">
            <a:avLst/>
          </a:prstGeom>
          <a:noFill/>
          <a:ln>
            <a:noFill/>
          </a:ln>
          <a:extLst/>
        </p:spPr>
        <p:txBody>
          <a:bodyPr wrap="none" lIns="0" tIns="0" rIns="0" bIns="0" anchor="b">
            <a:spAutoFit/>
          </a:bodyPr>
          <a:lstStyle/>
          <a:p>
            <a:pPr>
              <a:defRPr/>
            </a:pPr>
            <a:r>
              <a:rPr lang="en-US" sz="800" dirty="0" smtClean="0">
                <a:solidFill>
                  <a:prstClr val="white"/>
                </a:solidFill>
                <a:cs typeface="Arial" pitchFamily="34" charset="0"/>
              </a:rPr>
              <a:t>Copyright © 2012 Stryker | 9XXXXXXX.AA | Page </a:t>
            </a:r>
            <a:fld id="{6EAEBDDF-EF03-46DF-BA51-D2D5F746D943}" type="slidenum">
              <a:rPr lang="en-US" sz="800" smtClean="0">
                <a:solidFill>
                  <a:prstClr val="white"/>
                </a:solidFill>
                <a:cs typeface="Arial" pitchFamily="34" charset="0"/>
              </a:rPr>
              <a:pPr>
                <a:defRPr/>
              </a:pPr>
              <a:t>‹#›</a:t>
            </a:fld>
            <a:r>
              <a:rPr lang="en-US" sz="800" dirty="0" smtClean="0">
                <a:solidFill>
                  <a:prstClr val="white"/>
                </a:solidFill>
                <a:cs typeface="Arial" pitchFamily="34" charset="0"/>
              </a:rPr>
              <a:t> of X</a:t>
            </a:r>
            <a:endParaRPr lang="en-US" sz="800" dirty="0">
              <a:solidFill>
                <a:prstClr val="white"/>
              </a:solidFill>
              <a:cs typeface="Arial"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1026" name="Picture 2" descr="W:\Boston Scientific\Advertising\BSN-610 CSC Corp Overview PPT Template\Files OUT\PNG\BSN-610 CSC Corp Overview PPT Template_C5b-02.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5" name="Rectangle 26"/>
          <p:cNvSpPr>
            <a:spLocks noChangeArrowheads="1"/>
          </p:cNvSpPr>
          <p:nvPr userDrawn="1"/>
        </p:nvSpPr>
        <p:spPr bwMode="black">
          <a:xfrm>
            <a:off x="855515" y="6455349"/>
            <a:ext cx="2644955" cy="123111"/>
          </a:xfrm>
          <a:prstGeom prst="rect">
            <a:avLst/>
          </a:prstGeom>
          <a:noFill/>
          <a:ln>
            <a:noFill/>
          </a:ln>
          <a:extLst/>
        </p:spPr>
        <p:txBody>
          <a:bodyPr wrap="none" lIns="0" tIns="0" rIns="0" bIns="0" anchor="b">
            <a:spAutoFit/>
          </a:bodyPr>
          <a:lstStyle/>
          <a:p>
            <a:pPr>
              <a:defRPr/>
            </a:pPr>
            <a:r>
              <a:rPr lang="en-US" sz="800" dirty="0" smtClean="0">
                <a:solidFill>
                  <a:prstClr val="white"/>
                </a:solidFill>
                <a:cs typeface="Arial" pitchFamily="34" charset="0"/>
              </a:rPr>
              <a:t>Copyright © 2012 Stryker | 9XXXXXXX.AA | Page </a:t>
            </a:r>
            <a:fld id="{6EAEBDDF-EF03-46DF-BA51-D2D5F746D943}" type="slidenum">
              <a:rPr lang="en-US" sz="800" smtClean="0">
                <a:solidFill>
                  <a:prstClr val="white"/>
                </a:solidFill>
                <a:cs typeface="Arial" pitchFamily="34" charset="0"/>
              </a:rPr>
              <a:pPr>
                <a:defRPr/>
              </a:pPr>
              <a:t>‹#›</a:t>
            </a:fld>
            <a:r>
              <a:rPr lang="en-US" sz="800" dirty="0" smtClean="0">
                <a:solidFill>
                  <a:prstClr val="white"/>
                </a:solidFill>
                <a:cs typeface="Arial" pitchFamily="34" charset="0"/>
              </a:rPr>
              <a:t> of X</a:t>
            </a:r>
            <a:endParaRPr lang="en-US" sz="800" dirty="0">
              <a:solidFill>
                <a:prstClr val="white"/>
              </a:solidFill>
              <a:cs typeface="Arial"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074" name="Picture 2" descr="W:\Boston Scientific\Advertising\BSN-610 CSC Corp Overview PPT Template\Files OUT\PNG\BSN-610 CSC Corp Overview PPT Template_C5b-03.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title"/>
          </p:nvPr>
        </p:nvSpPr>
        <p:spPr>
          <a:xfrm>
            <a:off x="3313113" y="4191000"/>
            <a:ext cx="5068887" cy="698500"/>
          </a:xfrm>
        </p:spPr>
        <p:txBody>
          <a:bodyPr anchor="t">
            <a:noAutofit/>
          </a:bodyPr>
          <a:lstStyle>
            <a:lvl1pPr algn="l">
              <a:defRPr sz="3800" b="0" cap="none" baseline="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5"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a:defRPr/>
            </a:pPr>
            <a:r>
              <a:rPr lang="en-US" sz="800" dirty="0" smtClean="0">
                <a:solidFill>
                  <a:srgbClr val="666D70"/>
                </a:solidFill>
                <a:cs typeface="Arial" pitchFamily="34" charset="0"/>
              </a:rPr>
              <a:t>Copyright © 2012 Stryker | 9XXXXXXX.AA | Page </a:t>
            </a:r>
            <a:fld id="{6EAEBDDF-EF03-46DF-BA51-D2D5F746D943}" type="slidenum">
              <a:rPr lang="en-US" sz="800" smtClean="0">
                <a:solidFill>
                  <a:srgbClr val="666D70"/>
                </a:solidFill>
                <a:cs typeface="Arial" pitchFamily="34" charset="0"/>
              </a:rPr>
              <a:pPr>
                <a:defRPr/>
              </a:pPr>
              <a:t>‹#›</a:t>
            </a:fld>
            <a:r>
              <a:rPr lang="en-US" sz="800" dirty="0" smtClean="0">
                <a:solidFill>
                  <a:srgbClr val="666D70"/>
                </a:solidFill>
                <a:cs typeface="Arial" pitchFamily="34" charset="0"/>
              </a:rPr>
              <a:t> of X</a:t>
            </a:r>
            <a:endParaRPr lang="en-US" sz="800" dirty="0">
              <a:solidFill>
                <a:srgbClr val="666D70"/>
              </a:solidFill>
              <a:cs typeface="Arial"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Content Placeholder 2"/>
          <p:cNvSpPr>
            <a:spLocks noGrp="1"/>
          </p:cNvSpPr>
          <p:nvPr>
            <p:ph sz="half" idx="1"/>
          </p:nvPr>
        </p:nvSpPr>
        <p:spPr>
          <a:xfrm>
            <a:off x="609600" y="1265237"/>
            <a:ext cx="38862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2"/>
          </p:nvPr>
        </p:nvSpPr>
        <p:spPr>
          <a:xfrm>
            <a:off x="4699000" y="1265237"/>
            <a:ext cx="38862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8" name="Text Placeholder 2"/>
          <p:cNvSpPr>
            <a:spLocks noGrp="1"/>
          </p:cNvSpPr>
          <p:nvPr>
            <p:ph type="body" idx="1"/>
          </p:nvPr>
        </p:nvSpPr>
        <p:spPr>
          <a:xfrm>
            <a:off x="609600" y="1123950"/>
            <a:ext cx="3886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Text Placeholder 4"/>
          <p:cNvSpPr>
            <a:spLocks noGrp="1"/>
          </p:cNvSpPr>
          <p:nvPr>
            <p:ph type="body" sz="quarter" idx="3"/>
          </p:nvPr>
        </p:nvSpPr>
        <p:spPr>
          <a:xfrm>
            <a:off x="4724400" y="1123950"/>
            <a:ext cx="38862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2"/>
          <p:cNvSpPr>
            <a:spLocks noGrp="1"/>
          </p:cNvSpPr>
          <p:nvPr>
            <p:ph sz="half" idx="11"/>
          </p:nvPr>
        </p:nvSpPr>
        <p:spPr>
          <a:xfrm>
            <a:off x="609600" y="1874837"/>
            <a:ext cx="3886200" cy="4068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2"/>
          </p:nvPr>
        </p:nvSpPr>
        <p:spPr>
          <a:xfrm>
            <a:off x="4699000" y="1874837"/>
            <a:ext cx="3886200" cy="40687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074" name="Picture 2" descr="W:\Boston Scientific\Advertising\BSN-610 CSC Corp Overview PPT Template\Files OUT\PNG\BSN-610 CSC Corp Overview PPT Template_C5b-03.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title"/>
          </p:nvPr>
        </p:nvSpPr>
        <p:spPr>
          <a:xfrm>
            <a:off x="3313113" y="4191000"/>
            <a:ext cx="5068887" cy="698500"/>
          </a:xfrm>
        </p:spPr>
        <p:txBody>
          <a:bodyPr anchor="t">
            <a:noAutofit/>
          </a:bodyPr>
          <a:lstStyle>
            <a:lvl1pPr algn="l">
              <a:defRPr sz="3800" b="0" cap="none" baseline="0">
                <a:solidFill>
                  <a:schemeClr val="bg1"/>
                </a:solidFill>
                <a:latin typeface="Arial" pitchFamily="34" charset="0"/>
                <a:cs typeface="Arial" pitchFamily="34" charset="0"/>
              </a:defRPr>
            </a:lvl1pPr>
          </a:lstStyle>
          <a:p>
            <a:r>
              <a:rPr lang="en-US" smtClean="0"/>
              <a:t>Click to edit Master title style</a:t>
            </a:r>
            <a:endParaRPr lang="en-US"/>
          </a:p>
        </p:txBody>
      </p:sp>
      <p:sp>
        <p:nvSpPr>
          <p:cNvPr id="5"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Copyright © 2013 Stryker | 90823564.AA | Page </a:t>
            </a:r>
            <a:fld id="{6EAEBDDF-EF03-46DF-BA51-D2D5F746D943}" type="slidenum">
              <a:rPr lang="en-US" sz="800" kern="1200" noProof="0" smtClean="0">
                <a:solidFill>
                  <a:srgbClr val="666D70"/>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rgbClr val="666D70"/>
                </a:solidFill>
                <a:latin typeface="Arial" pitchFamily="34" charset="0"/>
                <a:ea typeface="+mn-ea"/>
                <a:cs typeface="Arial" pitchFamily="34" charset="0"/>
              </a:rPr>
              <a:t> of 17</a:t>
            </a:r>
            <a:endParaRPr lang="en-US" sz="800" kern="1200" noProof="0" dirty="0">
              <a:solidFill>
                <a:srgbClr val="666D70"/>
              </a:solidFill>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066800"/>
            <a:ext cx="3657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03800" y="1066800"/>
            <a:ext cx="3657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6800" y="1123950"/>
            <a:ext cx="36576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66800" y="1763712"/>
            <a:ext cx="3657600"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029200" y="1123950"/>
            <a:ext cx="36576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763712"/>
            <a:ext cx="3657600"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2050" name="Picture 2" descr="W:\Boston Scientific\Advertising\BSN-610 CSC Corp Overview PPT Template\Files OUT\PNG\BSN-610 CSC Corp Overview PPT Template_C5b-01.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5" name="Rectangle 26"/>
          <p:cNvSpPr>
            <a:spLocks noChangeArrowheads="1"/>
          </p:cNvSpPr>
          <p:nvPr userDrawn="1"/>
        </p:nvSpPr>
        <p:spPr bwMode="black">
          <a:xfrm>
            <a:off x="855515" y="6455349"/>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chemeClr val="bg1"/>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chemeClr val="bg1"/>
                </a:solidFill>
                <a:latin typeface="Arial" pitchFamily="34" charset="0"/>
                <a:ea typeface="+mn-ea"/>
                <a:cs typeface="Arial" pitchFamily="34" charset="0"/>
              </a:rPr>
              <a:t> of X</a:t>
            </a:r>
            <a:endParaRPr lang="en-US" sz="800" kern="1200" noProof="0" dirty="0">
              <a:solidFill>
                <a:schemeClr val="bg1"/>
              </a:solidFill>
              <a:latin typeface="Arial" pitchFamily="34" charset="0"/>
              <a:ea typeface="+mn-ea"/>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1026" name="Picture 2" descr="W:\Boston Scientific\Advertising\BSN-610 CSC Corp Overview PPT Template\Files OUT\PNG\BSN-610 CSC Corp Overview PPT Template_C5b-02.png"/>
          <p:cNvPicPr>
            <a:picLocks noChangeAspect="1" noChangeArrowheads="1"/>
          </p:cNvPicPr>
          <p:nvPr userDrawn="1"/>
        </p:nvPicPr>
        <p:blipFill>
          <a:blip r:embed="rId2" cstate="print"/>
          <a:srcRect/>
          <a:stretch>
            <a:fillRect/>
          </a:stretch>
        </p:blipFill>
        <p:spPr bwMode="auto">
          <a:xfrm>
            <a:off x="0" y="837"/>
            <a:ext cx="9144000" cy="6857163"/>
          </a:xfrm>
          <a:prstGeom prst="rect">
            <a:avLst/>
          </a:prstGeom>
          <a:noFill/>
        </p:spPr>
      </p:pic>
      <p:sp>
        <p:nvSpPr>
          <p:cNvPr id="2" name="Title 1"/>
          <p:cNvSpPr>
            <a:spLocks noGrp="1"/>
          </p:cNvSpPr>
          <p:nvPr>
            <p:ph type="ctrTitle"/>
          </p:nvPr>
        </p:nvSpPr>
        <p:spPr>
          <a:xfrm>
            <a:off x="685800" y="1092200"/>
            <a:ext cx="5791200" cy="628650"/>
          </a:xfrm>
        </p:spPr>
        <p:txBody>
          <a:bodyPr/>
          <a:lstStyle>
            <a:lvl1pPr>
              <a:defRPr>
                <a:solidFill>
                  <a:schemeClr val="bg1"/>
                </a:solidFill>
                <a:latin typeface="Arial" pitchFamily="34" charset="0"/>
                <a:cs typeface="Arial" pitchFamily="34" charset="0"/>
              </a:defRPr>
            </a:lvl1pPr>
          </a:lstStyle>
          <a:p>
            <a:endParaRPr lang="en-US" dirty="0"/>
          </a:p>
        </p:txBody>
      </p:sp>
      <p:sp>
        <p:nvSpPr>
          <p:cNvPr id="5" name="Rectangle 26"/>
          <p:cNvSpPr>
            <a:spLocks noChangeArrowheads="1"/>
          </p:cNvSpPr>
          <p:nvPr userDrawn="1"/>
        </p:nvSpPr>
        <p:spPr bwMode="black">
          <a:xfrm>
            <a:off x="855515" y="6455349"/>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chemeClr val="bg1"/>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chemeClr val="bg1"/>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chemeClr val="bg1"/>
                </a:solidFill>
                <a:latin typeface="Arial" pitchFamily="34" charset="0"/>
                <a:ea typeface="+mn-ea"/>
                <a:cs typeface="Arial" pitchFamily="34" charset="0"/>
              </a:rPr>
              <a:t> of X</a:t>
            </a:r>
            <a:endParaRPr lang="en-US" sz="800" kern="1200" noProof="0" dirty="0">
              <a:solidFill>
                <a:schemeClr val="bg1"/>
              </a:solidFill>
              <a:latin typeface="Arial" pitchFamily="34" charset="0"/>
              <a:ea typeface="+mn-ea"/>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W:\Boston Scientific\Advertising\BSN-610 CSC Corp Overview PPT Template\Files OUT\PNG\BSN-610 CSC Corp Overview PPT Template_C5b-04.png"/>
          <p:cNvPicPr>
            <a:picLocks noChangeAspect="1" noChangeArrowheads="1"/>
          </p:cNvPicPr>
          <p:nvPr userDrawn="1"/>
        </p:nvPicPr>
        <p:blipFill>
          <a:blip r:embed="rId9" cstate="print"/>
          <a:srcRect/>
          <a:stretch>
            <a:fillRect/>
          </a:stretch>
        </p:blipFill>
        <p:spPr bwMode="auto">
          <a:xfrm>
            <a:off x="0" y="0"/>
            <a:ext cx="9144000" cy="6857163"/>
          </a:xfrm>
          <a:prstGeom prst="rect">
            <a:avLst/>
          </a:prstGeom>
          <a:noFill/>
        </p:spPr>
      </p:pic>
      <p:sp>
        <p:nvSpPr>
          <p:cNvPr id="2" name="Title Placeholder 1"/>
          <p:cNvSpPr>
            <a:spLocks noGrp="1"/>
          </p:cNvSpPr>
          <p:nvPr>
            <p:ph type="title"/>
          </p:nvPr>
        </p:nvSpPr>
        <p:spPr>
          <a:xfrm>
            <a:off x="1092200" y="330200"/>
            <a:ext cx="7594600" cy="609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66800" y="1066800"/>
            <a:ext cx="7598664"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6"/>
          <p:cNvSpPr>
            <a:spLocks noChangeArrowheads="1"/>
          </p:cNvSpPr>
          <p:nvPr userDrawn="1"/>
        </p:nvSpPr>
        <p:spPr bwMode="black">
          <a:xfrm>
            <a:off x="867390" y="6422692"/>
            <a:ext cx="1340110" cy="24622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Copyright © 2013 Stryker </a:t>
            </a:r>
            <a:endParaRPr lang="en-US" sz="800" kern="1200" noProof="0" dirty="0" smtClean="0">
              <a:solidFill>
                <a:srgbClr val="666D70"/>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90823564.AA</a:t>
            </a:r>
            <a:r>
              <a:rPr lang="en-US" sz="800" kern="1200" noProof="0" dirty="0" smtClean="0">
                <a:solidFill>
                  <a:srgbClr val="666D70"/>
                </a:solidFill>
                <a:latin typeface="Arial" pitchFamily="34" charset="0"/>
                <a:ea typeface="+mn-ea"/>
                <a:cs typeface="Arial" pitchFamily="34" charset="0"/>
              </a:rPr>
              <a:t>| Page </a:t>
            </a:r>
            <a:fld id="{6EAEBDDF-EF03-46DF-BA51-D2D5F746D943}" type="slidenum">
              <a:rPr lang="en-US" sz="800" kern="1200" noProof="0" smtClean="0">
                <a:solidFill>
                  <a:srgbClr val="666D70"/>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rgbClr val="666D70"/>
                </a:solidFill>
                <a:latin typeface="Arial" pitchFamily="34" charset="0"/>
                <a:ea typeface="+mn-ea"/>
                <a:cs typeface="Arial" pitchFamily="34" charset="0"/>
              </a:rPr>
              <a:t> of </a:t>
            </a:r>
            <a:r>
              <a:rPr lang="en-US" sz="800" kern="1200" baseline="0" noProof="0" dirty="0" smtClean="0">
                <a:solidFill>
                  <a:srgbClr val="666D70"/>
                </a:solidFill>
                <a:latin typeface="Arial" pitchFamily="34" charset="0"/>
                <a:ea typeface="+mn-ea"/>
                <a:cs typeface="Arial" pitchFamily="34" charset="0"/>
              </a:rPr>
              <a:t>17</a:t>
            </a:r>
            <a:endParaRPr lang="en-US" sz="800" kern="1200" noProof="0" dirty="0">
              <a:solidFill>
                <a:srgbClr val="666D70"/>
              </a:solidFill>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2" r:id="rId5"/>
    <p:sldLayoutId id="2147483653" r:id="rId6"/>
    <p:sldLayoutId id="2147483654" r:id="rId7"/>
  </p:sldLayoutIdLst>
  <p:hf hdr="0" ftr="0" dt="0"/>
  <p:txStyles>
    <p:titleStyle>
      <a:lvl1pPr algn="l" defTabSz="914400" rtl="0" eaLnBrk="1" latinLnBrk="0" hangingPunct="1">
        <a:spcBef>
          <a:spcPct val="0"/>
        </a:spcBef>
        <a:buNone/>
        <a:defRPr sz="2600" b="0" kern="1200">
          <a:solidFill>
            <a:srgbClr val="AABA0A"/>
          </a:solidFill>
          <a:latin typeface="Arial" pitchFamily="34" charset="0"/>
          <a:ea typeface="+mj-ea"/>
          <a:cs typeface="Arial" pitchFamily="34" charset="0"/>
        </a:defRPr>
      </a:lvl1pPr>
    </p:titleStyle>
    <p:bodyStyle>
      <a:lvl1pPr marL="228600" indent="-228600" algn="l" defTabSz="914400" rtl="0" eaLnBrk="1" latinLnBrk="0" hangingPunct="1">
        <a:spcBef>
          <a:spcPts val="900"/>
        </a:spcBef>
        <a:buClr>
          <a:srgbClr val="AABA0A"/>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300"/>
        </a:spcBef>
        <a:buClr>
          <a:srgbClr val="AABA0A"/>
        </a:buClr>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300"/>
        </a:spcBef>
        <a:buClr>
          <a:srgbClr val="AABA0A"/>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300"/>
        </a:spcBef>
        <a:buClr>
          <a:srgbClr val="AABA0A"/>
        </a:buClr>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300"/>
        </a:spcBef>
        <a:buClr>
          <a:srgbClr val="AABA0A"/>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W:\Boston Scientific\Advertising\BSN-610 CSC Corp Overview PPT Template\Files OUT\PNG\BSN-610 CSC Corp Overview PPT Template_C5b-05.png"/>
          <p:cNvPicPr>
            <a:picLocks noChangeAspect="1" noChangeArrowheads="1"/>
          </p:cNvPicPr>
          <p:nvPr userDrawn="1"/>
        </p:nvPicPr>
        <p:blipFill>
          <a:blip r:embed="rId9" cstate="print"/>
          <a:srcRect/>
          <a:stretch>
            <a:fillRect/>
          </a:stretch>
        </p:blipFill>
        <p:spPr bwMode="auto">
          <a:xfrm>
            <a:off x="0" y="0"/>
            <a:ext cx="9144000" cy="6857163"/>
          </a:xfrm>
          <a:prstGeom prst="rect">
            <a:avLst/>
          </a:prstGeom>
          <a:noFill/>
        </p:spPr>
      </p:pic>
      <p:sp>
        <p:nvSpPr>
          <p:cNvPr id="2" name="Title Placeholder 1"/>
          <p:cNvSpPr>
            <a:spLocks noGrp="1"/>
          </p:cNvSpPr>
          <p:nvPr>
            <p:ph type="title"/>
          </p:nvPr>
        </p:nvSpPr>
        <p:spPr>
          <a:xfrm>
            <a:off x="673100" y="266700"/>
            <a:ext cx="7594600" cy="609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524000"/>
            <a:ext cx="7598664"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rgbClr val="666D70"/>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rgbClr val="666D70"/>
                </a:solidFill>
                <a:latin typeface="Arial" pitchFamily="34" charset="0"/>
                <a:ea typeface="+mn-ea"/>
                <a:cs typeface="Arial" pitchFamily="34" charset="0"/>
              </a:rPr>
              <a:t> of X</a:t>
            </a:r>
            <a:endParaRPr lang="en-US" sz="800" kern="1200" noProof="0" dirty="0">
              <a:solidFill>
                <a:srgbClr val="666D70"/>
              </a:solidFill>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hf hdr="0" ftr="0" dt="0"/>
  <p:txStyles>
    <p:titleStyle>
      <a:lvl1pPr algn="l" defTabSz="914400" rtl="0" eaLnBrk="1" latinLnBrk="0" hangingPunct="1">
        <a:spcBef>
          <a:spcPct val="0"/>
        </a:spcBef>
        <a:buNone/>
        <a:defRPr sz="2600" b="0" kern="1200">
          <a:solidFill>
            <a:schemeClr val="bg1"/>
          </a:solidFill>
          <a:latin typeface="Arial" pitchFamily="34" charset="0"/>
          <a:ea typeface="+mj-ea"/>
          <a:cs typeface="Arial" pitchFamily="34" charset="0"/>
        </a:defRPr>
      </a:lvl1pPr>
    </p:titleStyle>
    <p:bodyStyle>
      <a:lvl1pPr marL="228600" indent="-228600" algn="l" defTabSz="914400" rtl="0" eaLnBrk="1" latinLnBrk="0" hangingPunct="1">
        <a:spcBef>
          <a:spcPts val="900"/>
        </a:spcBef>
        <a:buClr>
          <a:srgbClr val="5781AE"/>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300"/>
        </a:spcBef>
        <a:buClr>
          <a:srgbClr val="5781AE"/>
        </a:buClr>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300"/>
        </a:spcBef>
        <a:buClr>
          <a:srgbClr val="5781AE"/>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300"/>
        </a:spcBef>
        <a:buClr>
          <a:srgbClr val="5781AE"/>
        </a:buClr>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300"/>
        </a:spcBef>
        <a:buClr>
          <a:srgbClr val="5781AE"/>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descr="W:\Boston Scientific\Advertising\BSN-610 CSC Corp Overview PPT Template\Files OUT\PNG\BSN-610 CSC Corp Overview PPT Template_C5b-06.png"/>
          <p:cNvPicPr>
            <a:picLocks noChangeAspect="1" noChangeArrowheads="1"/>
          </p:cNvPicPr>
          <p:nvPr userDrawn="1"/>
        </p:nvPicPr>
        <p:blipFill>
          <a:blip r:embed="rId9" cstate="print"/>
          <a:srcRect/>
          <a:stretch>
            <a:fillRect/>
          </a:stretch>
        </p:blipFill>
        <p:spPr bwMode="auto">
          <a:xfrm>
            <a:off x="0" y="0"/>
            <a:ext cx="9144000" cy="6857163"/>
          </a:xfrm>
          <a:prstGeom prst="rect">
            <a:avLst/>
          </a:prstGeom>
          <a:noFill/>
        </p:spPr>
      </p:pic>
      <p:sp>
        <p:nvSpPr>
          <p:cNvPr id="2" name="Title Placeholder 1"/>
          <p:cNvSpPr>
            <a:spLocks noGrp="1"/>
          </p:cNvSpPr>
          <p:nvPr>
            <p:ph type="title"/>
          </p:nvPr>
        </p:nvSpPr>
        <p:spPr>
          <a:xfrm>
            <a:off x="673100" y="266700"/>
            <a:ext cx="7594600" cy="609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524000"/>
            <a:ext cx="7598664"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noProof="0" dirty="0" smtClean="0">
                <a:solidFill>
                  <a:srgbClr val="666D70"/>
                </a:solidFill>
                <a:latin typeface="Arial" pitchFamily="34" charset="0"/>
                <a:ea typeface="+mn-ea"/>
                <a:cs typeface="Arial" pitchFamily="34" charset="0"/>
              </a:rPr>
              <a:t>Copyright © 2012 Stryker | 9XXXXXXX.AA | Page </a:t>
            </a:r>
            <a:fld id="{6EAEBDDF-EF03-46DF-BA51-D2D5F746D943}" type="slidenum">
              <a:rPr lang="en-US" sz="800" kern="1200" noProof="0" smtClean="0">
                <a:solidFill>
                  <a:srgbClr val="666D70"/>
                </a:solidFill>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r>
              <a:rPr lang="en-US" sz="800" kern="1200" noProof="0" dirty="0" smtClean="0">
                <a:solidFill>
                  <a:srgbClr val="666D70"/>
                </a:solidFill>
                <a:latin typeface="Arial" pitchFamily="34" charset="0"/>
                <a:ea typeface="+mn-ea"/>
                <a:cs typeface="Arial" pitchFamily="34" charset="0"/>
              </a:rPr>
              <a:t> of X</a:t>
            </a:r>
            <a:endParaRPr lang="en-US" sz="800" kern="1200" noProof="0" dirty="0">
              <a:solidFill>
                <a:srgbClr val="666D70"/>
              </a:solidFill>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hf hdr="0" ftr="0" dt="0"/>
  <p:txStyles>
    <p:titleStyle>
      <a:lvl1pPr algn="l" defTabSz="914400" rtl="0" eaLnBrk="1" latinLnBrk="0" hangingPunct="1">
        <a:spcBef>
          <a:spcPct val="0"/>
        </a:spcBef>
        <a:buNone/>
        <a:defRPr sz="2600" b="0" kern="1200">
          <a:solidFill>
            <a:schemeClr val="bg1"/>
          </a:solidFill>
          <a:latin typeface="Arial" pitchFamily="34" charset="0"/>
          <a:ea typeface="+mj-ea"/>
          <a:cs typeface="Arial" pitchFamily="34" charset="0"/>
        </a:defRPr>
      </a:lvl1pPr>
    </p:titleStyle>
    <p:bodyStyle>
      <a:lvl1pPr marL="228600" indent="-228600" algn="l" defTabSz="914400" rtl="0" eaLnBrk="1" latinLnBrk="0" hangingPunct="1">
        <a:spcBef>
          <a:spcPts val="900"/>
        </a:spcBef>
        <a:buClr>
          <a:srgbClr val="5781AE"/>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300"/>
        </a:spcBef>
        <a:buClr>
          <a:srgbClr val="5781AE"/>
        </a:buClr>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300"/>
        </a:spcBef>
        <a:buClr>
          <a:srgbClr val="5781AE"/>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300"/>
        </a:spcBef>
        <a:buClr>
          <a:srgbClr val="5781AE"/>
        </a:buClr>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300"/>
        </a:spcBef>
        <a:buClr>
          <a:srgbClr val="5781AE"/>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descr="W:\Boston Scientific\Advertising\BSN-610 CSC Corp Overview PPT Template\Files OUT\PNG\BSN-610 CSC Corp Overview PPT Template_C5b-06.png"/>
          <p:cNvPicPr>
            <a:picLocks noChangeAspect="1" noChangeArrowheads="1"/>
          </p:cNvPicPr>
          <p:nvPr userDrawn="1"/>
        </p:nvPicPr>
        <p:blipFill>
          <a:blip r:embed="rId9" cstate="print"/>
          <a:srcRect/>
          <a:stretch>
            <a:fillRect/>
          </a:stretch>
        </p:blipFill>
        <p:spPr bwMode="auto">
          <a:xfrm>
            <a:off x="0" y="0"/>
            <a:ext cx="9144000" cy="6857163"/>
          </a:xfrm>
          <a:prstGeom prst="rect">
            <a:avLst/>
          </a:prstGeom>
          <a:noFill/>
        </p:spPr>
      </p:pic>
      <p:sp>
        <p:nvSpPr>
          <p:cNvPr id="2" name="Title Placeholder 1"/>
          <p:cNvSpPr>
            <a:spLocks noGrp="1"/>
          </p:cNvSpPr>
          <p:nvPr>
            <p:ph type="title"/>
          </p:nvPr>
        </p:nvSpPr>
        <p:spPr>
          <a:xfrm>
            <a:off x="673100" y="266700"/>
            <a:ext cx="7594600" cy="609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524000"/>
            <a:ext cx="7598664"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6"/>
          <p:cNvSpPr>
            <a:spLocks noChangeArrowheads="1"/>
          </p:cNvSpPr>
          <p:nvPr userDrawn="1"/>
        </p:nvSpPr>
        <p:spPr bwMode="black">
          <a:xfrm>
            <a:off x="855515" y="6517695"/>
            <a:ext cx="2644955" cy="123111"/>
          </a:xfrm>
          <a:prstGeom prst="rect">
            <a:avLst/>
          </a:prstGeom>
          <a:noFill/>
          <a:ln>
            <a:noFill/>
          </a:ln>
          <a:extLst/>
        </p:spPr>
        <p:txBody>
          <a:bodyPr wrap="none" lIns="0" tIns="0" rIns="0" bIns="0" anchor="b">
            <a:spAutoFit/>
          </a:bodyPr>
          <a:lstStyle/>
          <a:p>
            <a:pPr>
              <a:defRPr/>
            </a:pPr>
            <a:r>
              <a:rPr lang="en-US" sz="800" dirty="0" smtClean="0">
                <a:solidFill>
                  <a:srgbClr val="666D70"/>
                </a:solidFill>
                <a:cs typeface="Arial" pitchFamily="34" charset="0"/>
              </a:rPr>
              <a:t>Copyright © 2012 Stryker | 9XXXXXXX.AA | Page </a:t>
            </a:r>
            <a:fld id="{6EAEBDDF-EF03-46DF-BA51-D2D5F746D943}" type="slidenum">
              <a:rPr lang="en-US" sz="800" smtClean="0">
                <a:solidFill>
                  <a:srgbClr val="666D70"/>
                </a:solidFill>
                <a:cs typeface="Arial" pitchFamily="34" charset="0"/>
              </a:rPr>
              <a:pPr>
                <a:defRPr/>
              </a:pPr>
              <a:t>‹#›</a:t>
            </a:fld>
            <a:r>
              <a:rPr lang="en-US" sz="800" dirty="0" smtClean="0">
                <a:solidFill>
                  <a:srgbClr val="666D70"/>
                </a:solidFill>
                <a:cs typeface="Arial" pitchFamily="34" charset="0"/>
              </a:rPr>
              <a:t> of X</a:t>
            </a:r>
            <a:endParaRPr lang="en-US" sz="800" dirty="0">
              <a:solidFill>
                <a:srgbClr val="666D70"/>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l" defTabSz="914400" rtl="0" eaLnBrk="1" latinLnBrk="0" hangingPunct="1">
        <a:spcBef>
          <a:spcPct val="0"/>
        </a:spcBef>
        <a:buNone/>
        <a:defRPr sz="2600" b="0" kern="1200">
          <a:solidFill>
            <a:schemeClr val="bg1"/>
          </a:solidFill>
          <a:latin typeface="Arial" pitchFamily="34" charset="0"/>
          <a:ea typeface="+mj-ea"/>
          <a:cs typeface="Arial" pitchFamily="34" charset="0"/>
        </a:defRPr>
      </a:lvl1pPr>
    </p:titleStyle>
    <p:bodyStyle>
      <a:lvl1pPr marL="228600" indent="-228600" algn="l" defTabSz="914400" rtl="0" eaLnBrk="1" latinLnBrk="0" hangingPunct="1">
        <a:spcBef>
          <a:spcPts val="900"/>
        </a:spcBef>
        <a:buClr>
          <a:srgbClr val="5781AE"/>
        </a:buClr>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300"/>
        </a:spcBef>
        <a:buClr>
          <a:srgbClr val="5781AE"/>
        </a:buClr>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300"/>
        </a:spcBef>
        <a:buClr>
          <a:srgbClr val="5781AE"/>
        </a:buClr>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300"/>
        </a:spcBef>
        <a:buClr>
          <a:srgbClr val="5781AE"/>
        </a:buClr>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300"/>
        </a:spcBef>
        <a:buClr>
          <a:srgbClr val="5781AE"/>
        </a:buClr>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3113" y="4191000"/>
            <a:ext cx="5439001" cy="698500"/>
          </a:xfrm>
        </p:spPr>
        <p:txBody>
          <a:bodyPr/>
          <a:lstStyle/>
          <a:p>
            <a:r>
              <a:rPr lang="en-US" sz="2800" dirty="0" smtClean="0"/>
              <a:t>Module 2: Basic </a:t>
            </a:r>
            <a:r>
              <a:rPr lang="en-US" sz="2800" dirty="0" err="1" smtClean="0"/>
              <a:t>Neuroanatomy</a:t>
            </a:r>
            <a:r>
              <a:rPr lang="en-US" sz="2800" dirty="0" smtClean="0"/>
              <a:t> &amp; Signs of Stroke</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dirty="0" smtClean="0"/>
              <a:t>Internal Carotid Artery (ICA)</a:t>
            </a:r>
          </a:p>
        </p:txBody>
      </p:sp>
      <p:sp>
        <p:nvSpPr>
          <p:cNvPr id="5" name="Content Placeholder 4"/>
          <p:cNvSpPr>
            <a:spLocks noGrp="1"/>
          </p:cNvSpPr>
          <p:nvPr>
            <p:ph idx="1"/>
          </p:nvPr>
        </p:nvSpPr>
        <p:spPr>
          <a:xfrm>
            <a:off x="1066800" y="1066800"/>
            <a:ext cx="5534025" cy="4419600"/>
          </a:xfrm>
        </p:spPr>
        <p:txBody>
          <a:bodyPr/>
          <a:lstStyle/>
          <a:p>
            <a:pPr marL="381000" indent="-381000">
              <a:spcBef>
                <a:spcPts val="0"/>
              </a:spcBef>
              <a:spcAft>
                <a:spcPts val="0"/>
              </a:spcAft>
            </a:pPr>
            <a:r>
              <a:rPr lang="en-US" sz="1800" dirty="0" smtClean="0"/>
              <a:t>A “large vessel” in AIS</a:t>
            </a:r>
          </a:p>
          <a:p>
            <a:pPr marL="381000" indent="-381000">
              <a:spcBef>
                <a:spcPts val="0"/>
              </a:spcBef>
              <a:spcAft>
                <a:spcPts val="0"/>
              </a:spcAft>
            </a:pPr>
            <a:endParaRPr lang="en-US" sz="1800" dirty="0" smtClean="0"/>
          </a:p>
          <a:p>
            <a:pPr marL="381000" indent="-381000">
              <a:spcBef>
                <a:spcPts val="0"/>
              </a:spcBef>
              <a:spcAft>
                <a:spcPts val="0"/>
              </a:spcAft>
            </a:pPr>
            <a:r>
              <a:rPr lang="en-US" sz="1800" dirty="0" smtClean="0"/>
              <a:t>30% of AIS lesions occur in the ICA and are often due to a thrombus forming in the carotid artery due to dissection, atherosclerosis or other injury</a:t>
            </a:r>
          </a:p>
          <a:p>
            <a:pPr marL="381000" indent="-381000">
              <a:spcBef>
                <a:spcPts val="0"/>
              </a:spcBef>
              <a:spcAft>
                <a:spcPts val="0"/>
              </a:spcAft>
            </a:pPr>
            <a:endParaRPr lang="en-US" sz="1800" dirty="0" smtClean="0"/>
          </a:p>
          <a:p>
            <a:pPr marL="381000" indent="-381000">
              <a:spcBef>
                <a:spcPts val="0"/>
              </a:spcBef>
              <a:spcAft>
                <a:spcPts val="0"/>
              </a:spcAft>
            </a:pPr>
            <a:r>
              <a:rPr lang="en-US" sz="1800" dirty="0" smtClean="0"/>
              <a:t>Internal diameter measures approximately  2.7mm – </a:t>
            </a:r>
            <a:r>
              <a:rPr lang="en-US" sz="1800" dirty="0" smtClean="0"/>
              <a:t>4.5mm </a:t>
            </a:r>
            <a:r>
              <a:rPr lang="en-US" sz="1800" dirty="0" smtClean="0"/>
              <a:t>(mean: </a:t>
            </a:r>
            <a:r>
              <a:rPr lang="en-US" sz="1800" dirty="0" smtClean="0"/>
              <a:t>3.6mm</a:t>
            </a:r>
            <a:r>
              <a:rPr lang="en-US" sz="1800" dirty="0" smtClean="0"/>
              <a:t>)</a:t>
            </a:r>
          </a:p>
          <a:p>
            <a:pPr marL="381000" indent="-381000">
              <a:spcBef>
                <a:spcPts val="0"/>
              </a:spcBef>
              <a:spcAft>
                <a:spcPts val="0"/>
              </a:spcAft>
            </a:pPr>
            <a:endParaRPr lang="en-US" sz="1800" dirty="0" smtClean="0"/>
          </a:p>
          <a:p>
            <a:pPr marL="381000" indent="-381000">
              <a:spcBef>
                <a:spcPts val="0"/>
              </a:spcBef>
              <a:spcAft>
                <a:spcPts val="0"/>
              </a:spcAft>
            </a:pPr>
            <a:r>
              <a:rPr lang="en-US" sz="1800" dirty="0" smtClean="0"/>
              <a:t>70% </a:t>
            </a:r>
            <a:r>
              <a:rPr lang="en-US" sz="1800" dirty="0" smtClean="0"/>
              <a:t>of blood flow from the Common Carotid flows into the internal carotid artery</a:t>
            </a:r>
          </a:p>
          <a:p>
            <a:pPr marL="381000" indent="-381000">
              <a:spcBef>
                <a:spcPts val="0"/>
              </a:spcBef>
              <a:spcAft>
                <a:spcPts val="0"/>
              </a:spcAft>
            </a:pPr>
            <a:endParaRPr lang="en-US" sz="1800" dirty="0" smtClean="0"/>
          </a:p>
          <a:p>
            <a:pPr marL="381000" indent="-381000">
              <a:spcBef>
                <a:spcPts val="0"/>
              </a:spcBef>
              <a:spcAft>
                <a:spcPts val="0"/>
              </a:spcAft>
            </a:pPr>
            <a:r>
              <a:rPr lang="en-US" sz="1800" dirty="0" smtClean="0"/>
              <a:t>Supplies most of cerebrum, supplies orbits and eyes via the </a:t>
            </a:r>
            <a:r>
              <a:rPr lang="en-US" sz="1800" dirty="0" err="1" smtClean="0"/>
              <a:t>opthalmic</a:t>
            </a:r>
            <a:r>
              <a:rPr lang="en-US" sz="1800" dirty="0" smtClean="0"/>
              <a:t> artery</a:t>
            </a:r>
          </a:p>
          <a:p>
            <a:pPr marL="381000" indent="-381000">
              <a:spcBef>
                <a:spcPts val="0"/>
              </a:spcBef>
              <a:spcAft>
                <a:spcPts val="0"/>
              </a:spcAft>
              <a:buNone/>
            </a:pPr>
            <a:endParaRPr lang="en-US" sz="1600" b="1" dirty="0" smtClean="0">
              <a:solidFill>
                <a:srgbClr val="0000FF"/>
              </a:solidFill>
            </a:endParaRPr>
          </a:p>
        </p:txBody>
      </p:sp>
      <p:pic>
        <p:nvPicPr>
          <p:cNvPr id="6" name="Picture 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7" name="5-Point Star 6"/>
          <p:cNvSpPr/>
          <p:nvPr/>
        </p:nvSpPr>
        <p:spPr>
          <a:xfrm>
            <a:off x="7781925" y="3848100"/>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dirty="0" smtClean="0"/>
              <a:t>Middle Cerebral Artery</a:t>
            </a:r>
          </a:p>
        </p:txBody>
      </p:sp>
      <p:sp>
        <p:nvSpPr>
          <p:cNvPr id="50179" name="Content Placeholder 10"/>
          <p:cNvSpPr>
            <a:spLocks noGrp="1"/>
          </p:cNvSpPr>
          <p:nvPr>
            <p:ph idx="1"/>
          </p:nvPr>
        </p:nvSpPr>
        <p:spPr>
          <a:xfrm>
            <a:off x="1066800" y="1066799"/>
            <a:ext cx="5791200" cy="5019675"/>
          </a:xfrm>
        </p:spPr>
        <p:txBody>
          <a:bodyPr>
            <a:normAutofit fontScale="85000" lnSpcReduction="20000"/>
          </a:bodyPr>
          <a:lstStyle/>
          <a:p>
            <a:r>
              <a:rPr lang="en-US" sz="1800" dirty="0" smtClean="0"/>
              <a:t>A “large vessel” (20% larger than ACA) – &gt;50% of AIS occur in this vessel</a:t>
            </a:r>
          </a:p>
          <a:p>
            <a:endParaRPr lang="en-US" sz="1800" dirty="0" smtClean="0"/>
          </a:p>
          <a:p>
            <a:r>
              <a:rPr lang="en-US" sz="1800" dirty="0" smtClean="0"/>
              <a:t>1.9mm </a:t>
            </a:r>
            <a:r>
              <a:rPr lang="en-US" sz="1800" dirty="0" smtClean="0"/>
              <a:t>– </a:t>
            </a:r>
            <a:r>
              <a:rPr lang="en-US" sz="1800" dirty="0" smtClean="0"/>
              <a:t>4.0mm </a:t>
            </a:r>
            <a:r>
              <a:rPr lang="en-US" sz="1800" dirty="0" smtClean="0"/>
              <a:t>(Mean: </a:t>
            </a:r>
            <a:r>
              <a:rPr lang="en-US" sz="1800" dirty="0" smtClean="0"/>
              <a:t>2.5mm</a:t>
            </a:r>
            <a:r>
              <a:rPr lang="en-US" sz="1800" dirty="0" smtClean="0"/>
              <a:t>)</a:t>
            </a:r>
          </a:p>
          <a:p>
            <a:endParaRPr lang="en-US" sz="1800" dirty="0" smtClean="0"/>
          </a:p>
          <a:p>
            <a:r>
              <a:rPr lang="en-US" sz="1800" dirty="0" smtClean="0"/>
              <a:t>Runs through the lateral fissure of a cerebral hemisphere</a:t>
            </a:r>
          </a:p>
          <a:p>
            <a:pPr lvl="1"/>
            <a:r>
              <a:rPr lang="en-US" dirty="0" smtClean="0"/>
              <a:t>Proximal segment extends laterally &amp; horizontally in the lateral cerebral fissure</a:t>
            </a:r>
          </a:p>
          <a:p>
            <a:pPr lvl="1"/>
            <a:endParaRPr lang="en-US" dirty="0" smtClean="0"/>
          </a:p>
          <a:p>
            <a:r>
              <a:rPr lang="en-US" sz="1800" dirty="0" smtClean="0"/>
              <a:t>Divided into 4 segments (M1 – M4)</a:t>
            </a:r>
          </a:p>
          <a:p>
            <a:pPr lvl="1"/>
            <a:r>
              <a:rPr lang="en-US" dirty="0" smtClean="0"/>
              <a:t>M1, initial horizontal segment</a:t>
            </a:r>
          </a:p>
          <a:p>
            <a:pPr lvl="1">
              <a:defRPr/>
            </a:pPr>
            <a:r>
              <a:rPr lang="en-US" dirty="0" smtClean="0"/>
              <a:t>M2, vertical segment, divides into 2 or 3 branches </a:t>
            </a:r>
          </a:p>
          <a:p>
            <a:pPr lvl="1">
              <a:defRPr/>
            </a:pPr>
            <a:r>
              <a:rPr lang="en-US" dirty="0" smtClean="0"/>
              <a:t>M3, horizontal segment following M2</a:t>
            </a:r>
          </a:p>
          <a:p>
            <a:pPr lvl="1">
              <a:defRPr/>
            </a:pPr>
            <a:r>
              <a:rPr lang="en-US" dirty="0" smtClean="0"/>
              <a:t>M4, final segment overlying the surface of the brain</a:t>
            </a:r>
          </a:p>
          <a:p>
            <a:pPr lvl="1">
              <a:defRPr/>
            </a:pPr>
            <a:endParaRPr lang="en-US" dirty="0" smtClean="0"/>
          </a:p>
          <a:p>
            <a:r>
              <a:rPr lang="en-US" sz="1800" dirty="0" smtClean="0"/>
              <a:t>Supplies</a:t>
            </a:r>
          </a:p>
          <a:p>
            <a:pPr lvl="1"/>
            <a:r>
              <a:rPr lang="en-US" dirty="0" smtClean="0"/>
              <a:t>Basal Ganglia</a:t>
            </a:r>
          </a:p>
          <a:p>
            <a:pPr lvl="1"/>
            <a:r>
              <a:rPr lang="en-US" dirty="0" smtClean="0"/>
              <a:t>Orbital surface of Frontal Lobe</a:t>
            </a:r>
          </a:p>
          <a:p>
            <a:pPr lvl="1"/>
            <a:r>
              <a:rPr lang="en-US" dirty="0" smtClean="0"/>
              <a:t>Lateral portions of Parietal and Temporal Lobes</a:t>
            </a:r>
          </a:p>
          <a:p>
            <a:pPr>
              <a:buFontTx/>
              <a:buNone/>
            </a:pPr>
            <a:endParaRPr lang="en-US" sz="1600" dirty="0" smtClean="0"/>
          </a:p>
        </p:txBody>
      </p:sp>
      <p:sp>
        <p:nvSpPr>
          <p:cNvPr id="501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4" name="Rectangle 8"/>
          <p:cNvSpPr>
            <a:spLocks noChangeArrowheads="1"/>
          </p:cNvSpPr>
          <p:nvPr/>
        </p:nvSpPr>
        <p:spPr bwMode="auto">
          <a:xfrm>
            <a:off x="0" y="2286000"/>
            <a:ext cx="9144000" cy="0"/>
          </a:xfrm>
          <a:prstGeom prst="rect">
            <a:avLst/>
          </a:prstGeom>
          <a:noFill/>
          <a:ln w="9525">
            <a:noFill/>
            <a:miter lim="800000"/>
            <a:headEnd/>
            <a:tailEnd/>
          </a:ln>
        </p:spPr>
        <p:txBody>
          <a:bodyPr wrap="none" anchor="ctr">
            <a:spAutoFit/>
          </a:bodyPr>
          <a:lstStyle/>
          <a:p>
            <a:pPr eaLnBrk="0" hangingPunct="0"/>
            <a:r>
              <a:rPr lang="en-US" sz="1100">
                <a:ea typeface="Calibri" pitchFamily="34" charset="0"/>
                <a:cs typeface="Times New Roman" pitchFamily="18" charset="0"/>
              </a:rPr>
              <a:t> </a:t>
            </a:r>
            <a:endParaRPr lang="en-US">
              <a:ea typeface="Calibri" pitchFamily="34" charset="0"/>
              <a:cs typeface="Times New Roman" pitchFamily="18" charset="0"/>
            </a:endParaRPr>
          </a:p>
        </p:txBody>
      </p:sp>
      <p:sp>
        <p:nvSpPr>
          <p:cNvPr id="50185" name="Rectangle 9"/>
          <p:cNvSpPr>
            <a:spLocks noChangeArrowheads="1"/>
          </p:cNvSpPr>
          <p:nvPr/>
        </p:nvSpPr>
        <p:spPr bwMode="auto">
          <a:xfrm>
            <a:off x="0" y="4572000"/>
            <a:ext cx="9144000" cy="0"/>
          </a:xfrm>
          <a:prstGeom prst="rect">
            <a:avLst/>
          </a:prstGeom>
          <a:noFill/>
          <a:ln w="9525">
            <a:noFill/>
            <a:miter lim="800000"/>
            <a:headEnd/>
            <a:tailEnd/>
          </a:ln>
        </p:spPr>
        <p:txBody>
          <a:bodyPr wrap="none" anchor="ctr">
            <a:spAutoFit/>
          </a:bodyPr>
          <a:lstStyle/>
          <a:p>
            <a:pPr eaLnBrk="0" hangingPunct="0"/>
            <a:r>
              <a:rPr lang="en-US" sz="1100">
                <a:ea typeface="Calibri" pitchFamily="34" charset="0"/>
                <a:cs typeface="Times New Roman" pitchFamily="18" charset="0"/>
              </a:rPr>
              <a:t> </a:t>
            </a:r>
            <a:r>
              <a:rPr lang="en-US" sz="800">
                <a:ea typeface="Calibri" pitchFamily="34" charset="0"/>
                <a:cs typeface="Times New Roman" pitchFamily="18" charset="0"/>
              </a:rPr>
              <a:t> </a:t>
            </a:r>
            <a:endParaRPr lang="en-US">
              <a:ea typeface="Calibri" pitchFamily="34" charset="0"/>
              <a:cs typeface="Times New Roman" pitchFamily="18" charset="0"/>
            </a:endParaRPr>
          </a:p>
        </p:txBody>
      </p:sp>
      <p:pic>
        <p:nvPicPr>
          <p:cNvPr id="16" name="Picture 1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17" name="5-Point Star 16"/>
          <p:cNvSpPr/>
          <p:nvPr/>
        </p:nvSpPr>
        <p:spPr>
          <a:xfrm>
            <a:off x="7991475" y="294322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dirty="0" smtClean="0"/>
              <a:t>Anterior Cerebral Artery</a:t>
            </a:r>
          </a:p>
        </p:txBody>
      </p:sp>
      <p:sp>
        <p:nvSpPr>
          <p:cNvPr id="7" name="Content Placeholder 6"/>
          <p:cNvSpPr>
            <a:spLocks noGrp="1"/>
          </p:cNvSpPr>
          <p:nvPr>
            <p:ph idx="1"/>
          </p:nvPr>
        </p:nvSpPr>
        <p:spPr>
          <a:xfrm>
            <a:off x="1066800" y="1066800"/>
            <a:ext cx="5743575" cy="4419600"/>
          </a:xfrm>
        </p:spPr>
        <p:txBody>
          <a:bodyPr>
            <a:normAutofit fontScale="85000" lnSpcReduction="20000"/>
          </a:bodyPr>
          <a:lstStyle/>
          <a:p>
            <a:pPr marL="457200" indent="-457200">
              <a:defRPr/>
            </a:pPr>
            <a:r>
              <a:rPr lang="en-US" dirty="0" smtClean="0"/>
              <a:t>ICA bifurcates into the larger MCA and smaller ACA</a:t>
            </a:r>
          </a:p>
          <a:p>
            <a:pPr marL="457200" indent="-457200">
              <a:defRPr/>
            </a:pPr>
            <a:endParaRPr lang="en-US" dirty="0" smtClean="0"/>
          </a:p>
          <a:p>
            <a:pPr marL="457200" indent="-457200">
              <a:defRPr/>
            </a:pPr>
            <a:r>
              <a:rPr lang="en-US" dirty="0" smtClean="0"/>
              <a:t>Supplies the medial surfaces of the frontal and parietal lobes and the optic nerve</a:t>
            </a:r>
          </a:p>
          <a:p>
            <a:pPr marL="457200" indent="-457200">
              <a:defRPr/>
            </a:pPr>
            <a:endParaRPr lang="en-US" dirty="0" smtClean="0"/>
          </a:p>
          <a:p>
            <a:pPr marL="457200" lvl="1" indent="-457200">
              <a:spcBef>
                <a:spcPts val="1200"/>
              </a:spcBef>
              <a:buFontTx/>
              <a:buChar char="•"/>
              <a:defRPr/>
            </a:pPr>
            <a:r>
              <a:rPr lang="en-US" sz="2000" dirty="0" smtClean="0"/>
              <a:t>Major branches of the ACA</a:t>
            </a:r>
          </a:p>
          <a:p>
            <a:pPr marL="758825" lvl="1" indent="-301625">
              <a:defRPr/>
            </a:pPr>
            <a:r>
              <a:rPr lang="en-US" sz="2000" dirty="0" smtClean="0"/>
              <a:t>Anterior communicating artery</a:t>
            </a:r>
          </a:p>
          <a:p>
            <a:pPr marL="758825" lvl="1" indent="-301625">
              <a:defRPr/>
            </a:pPr>
            <a:r>
              <a:rPr lang="en-US" sz="2000" dirty="0" err="1" smtClean="0"/>
              <a:t>Pericallosal</a:t>
            </a:r>
            <a:r>
              <a:rPr lang="en-US" sz="2000" dirty="0" smtClean="0"/>
              <a:t> artery (has many small branches)</a:t>
            </a:r>
          </a:p>
          <a:p>
            <a:pPr marL="758825" lvl="1" indent="-301625">
              <a:defRPr/>
            </a:pPr>
            <a:endParaRPr lang="en-US" sz="2000" dirty="0" smtClean="0"/>
          </a:p>
          <a:p>
            <a:pPr marL="457200" lvl="1" indent="-457200">
              <a:spcBef>
                <a:spcPts val="1200"/>
              </a:spcBef>
              <a:buFontTx/>
              <a:buChar char="•"/>
              <a:defRPr/>
            </a:pPr>
            <a:r>
              <a:rPr lang="en-US" sz="2000" dirty="0" smtClean="0"/>
              <a:t>Supplies the anterior portion of the brain and the optic nerve</a:t>
            </a:r>
          </a:p>
          <a:p>
            <a:pPr marL="457200" lvl="1" indent="-457200">
              <a:spcBef>
                <a:spcPts val="1200"/>
              </a:spcBef>
              <a:buFontTx/>
              <a:buChar char="•"/>
              <a:defRPr/>
            </a:pPr>
            <a:endParaRPr lang="en-US" sz="2000" dirty="0" smtClean="0"/>
          </a:p>
          <a:p>
            <a:pPr marL="457200" lvl="1" indent="-457200">
              <a:spcBef>
                <a:spcPts val="1200"/>
              </a:spcBef>
              <a:buFontTx/>
              <a:buChar char="•"/>
              <a:defRPr/>
            </a:pPr>
            <a:r>
              <a:rPr lang="en-US" sz="2000" dirty="0" smtClean="0"/>
              <a:t>Lesion of the ACA can cause </a:t>
            </a:r>
            <a:r>
              <a:rPr lang="en-US" sz="2000" dirty="0" err="1" smtClean="0"/>
              <a:t>hemiparesis</a:t>
            </a:r>
            <a:r>
              <a:rPr lang="en-US" sz="2000" dirty="0" smtClean="0"/>
              <a:t> in the </a:t>
            </a:r>
            <a:r>
              <a:rPr lang="en-US" sz="2000" dirty="0" err="1" smtClean="0"/>
              <a:t>contralateral</a:t>
            </a:r>
            <a:r>
              <a:rPr lang="en-US" sz="2000" dirty="0" smtClean="0"/>
              <a:t> </a:t>
            </a:r>
            <a:r>
              <a:rPr lang="en-US" sz="2000" i="1" dirty="0" smtClean="0"/>
              <a:t>lower</a:t>
            </a:r>
            <a:r>
              <a:rPr lang="en-US" sz="2000" dirty="0" smtClean="0"/>
              <a:t> extremity </a:t>
            </a:r>
          </a:p>
        </p:txBody>
      </p:sp>
      <p:pic>
        <p:nvPicPr>
          <p:cNvPr id="3077" name="Picture 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12" name="5-Point Star 11"/>
          <p:cNvSpPr/>
          <p:nvPr/>
        </p:nvSpPr>
        <p:spPr>
          <a:xfrm>
            <a:off x="8582025" y="250507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Autofit/>
          </a:bodyPr>
          <a:lstStyle/>
          <a:p>
            <a:r>
              <a:rPr lang="en-US" sz="2800" dirty="0" smtClean="0">
                <a:latin typeface="Arial" charset="0"/>
                <a:cs typeface="Arial" charset="0"/>
              </a:rPr>
              <a:t>Anterior Circulation Stroke Signs</a:t>
            </a:r>
          </a:p>
        </p:txBody>
      </p:sp>
      <p:graphicFrame>
        <p:nvGraphicFramePr>
          <p:cNvPr id="7" name="Table 6"/>
          <p:cNvGraphicFramePr>
            <a:graphicFrameLocks noGrp="1"/>
          </p:cNvGraphicFramePr>
          <p:nvPr/>
        </p:nvGraphicFramePr>
        <p:xfrm>
          <a:off x="1152525" y="1120775"/>
          <a:ext cx="7429499" cy="4460876"/>
        </p:xfrm>
        <a:graphic>
          <a:graphicData uri="http://schemas.openxmlformats.org/drawingml/2006/table">
            <a:tbl>
              <a:tblPr firstRow="1" bandRow="1">
                <a:tableStyleId>{5C22544A-7EE6-4342-B048-85BDC9FD1C3A}</a:tableStyleId>
              </a:tblPr>
              <a:tblGrid>
                <a:gridCol w="809625"/>
                <a:gridCol w="3309937"/>
                <a:gridCol w="3309937"/>
              </a:tblGrid>
              <a:tr h="449614">
                <a:tc>
                  <a:txBody>
                    <a:bodyPr/>
                    <a:lstStyle/>
                    <a:p>
                      <a:endParaRPr lang="en-US" sz="1600" dirty="0"/>
                    </a:p>
                  </a:txBody>
                  <a:tcPr anchor="ctr"/>
                </a:tc>
                <a:tc>
                  <a:txBody>
                    <a:bodyPr/>
                    <a:lstStyle/>
                    <a:p>
                      <a:r>
                        <a:rPr lang="en-US" sz="1600" dirty="0" smtClean="0"/>
                        <a:t>Left</a:t>
                      </a:r>
                      <a:endParaRPr lang="en-US" sz="1600" dirty="0"/>
                    </a:p>
                  </a:txBody>
                  <a:tcPr anchor="ctr"/>
                </a:tc>
                <a:tc>
                  <a:txBody>
                    <a:bodyPr/>
                    <a:lstStyle/>
                    <a:p>
                      <a:r>
                        <a:rPr lang="en-US" sz="1600" dirty="0" smtClean="0"/>
                        <a:t>Right</a:t>
                      </a:r>
                      <a:endParaRPr lang="en-US" sz="1600" dirty="0"/>
                    </a:p>
                  </a:txBody>
                  <a:tcPr anchor="ctr"/>
                </a:tc>
              </a:tr>
              <a:tr h="1387489">
                <a:tc>
                  <a:txBody>
                    <a:bodyPr/>
                    <a:lstStyle/>
                    <a:p>
                      <a:r>
                        <a:rPr lang="en-US" sz="1600" dirty="0" smtClean="0"/>
                        <a:t>ICA</a:t>
                      </a:r>
                      <a:endParaRPr lang="en-US" sz="1600" dirty="0"/>
                    </a:p>
                  </a:txBody>
                  <a:tcPr anchor="ctr"/>
                </a:tc>
                <a:tc gridSpan="2">
                  <a:txBody>
                    <a:bodyPr/>
                    <a:lstStyle/>
                    <a:p>
                      <a:pPr>
                        <a:lnSpc>
                          <a:spcPct val="100000"/>
                        </a:lnSpc>
                        <a:buFont typeface="Courier New" pitchFamily="49" charset="0"/>
                        <a:buChar char="o"/>
                      </a:pPr>
                      <a:r>
                        <a:rPr lang="en-US" sz="1300" dirty="0" smtClean="0"/>
                        <a:t> Monocular blindness</a:t>
                      </a:r>
                      <a:r>
                        <a:rPr lang="en-US" sz="1300" baseline="0" dirty="0" smtClean="0"/>
                        <a:t> (if </a:t>
                      </a:r>
                      <a:r>
                        <a:rPr lang="en-US" sz="1300" baseline="0" dirty="0" err="1" smtClean="0"/>
                        <a:t>opthalamic</a:t>
                      </a:r>
                      <a:r>
                        <a:rPr lang="en-US" sz="1300" baseline="0" dirty="0" smtClean="0"/>
                        <a:t> is occluded)</a:t>
                      </a:r>
                      <a:endParaRPr lang="en-US" sz="1300" dirty="0" smtClean="0"/>
                    </a:p>
                    <a:p>
                      <a:pPr>
                        <a:lnSpc>
                          <a:spcPct val="150000"/>
                        </a:lnSpc>
                        <a:buFont typeface="Courier New" pitchFamily="49" charset="0"/>
                        <a:buChar char="o"/>
                      </a:pPr>
                      <a:r>
                        <a:rPr lang="en-US" sz="1300" dirty="0" smtClean="0"/>
                        <a:t> Neck pain</a:t>
                      </a:r>
                    </a:p>
                    <a:p>
                      <a:pPr>
                        <a:lnSpc>
                          <a:spcPct val="150000"/>
                        </a:lnSpc>
                        <a:buFont typeface="Courier New" pitchFamily="49" charset="0"/>
                        <a:buChar char="o"/>
                      </a:pPr>
                      <a:r>
                        <a:rPr lang="en-US" sz="1300" baseline="0" dirty="0" smtClean="0"/>
                        <a:t> </a:t>
                      </a:r>
                      <a:r>
                        <a:rPr lang="en-US" sz="1300" baseline="0" dirty="0" err="1" smtClean="0"/>
                        <a:t>Partal</a:t>
                      </a:r>
                      <a:r>
                        <a:rPr lang="en-US" sz="1300" baseline="0" dirty="0" smtClean="0"/>
                        <a:t> Horner’s Syndrome</a:t>
                      </a:r>
                    </a:p>
                    <a:p>
                      <a:pPr>
                        <a:lnSpc>
                          <a:spcPct val="150000"/>
                        </a:lnSpc>
                        <a:buFont typeface="Courier New" pitchFamily="49" charset="0"/>
                        <a:buChar char="o"/>
                      </a:pPr>
                      <a:r>
                        <a:rPr lang="en-US" sz="1300" baseline="0" dirty="0" smtClean="0"/>
                        <a:t> Combined MCA &amp; ACA signs</a:t>
                      </a:r>
                      <a:endParaRPr lang="en-US" sz="1300" dirty="0"/>
                    </a:p>
                  </a:txBody>
                  <a:tcPr anchor="ctr"/>
                </a:tc>
                <a:tc hMerge="1">
                  <a:txBody>
                    <a:bodyPr/>
                    <a:lstStyle/>
                    <a:p>
                      <a:endParaRPr lang="en-US" sz="1300" dirty="0"/>
                    </a:p>
                  </a:txBody>
                  <a:tcPr/>
                </a:tc>
              </a:tr>
              <a:tr h="1552091">
                <a:tc>
                  <a:txBody>
                    <a:bodyPr/>
                    <a:lstStyle/>
                    <a:p>
                      <a:r>
                        <a:rPr lang="en-US" sz="1600" dirty="0" smtClean="0"/>
                        <a:t>MCA</a:t>
                      </a:r>
                      <a:endParaRPr lang="en-US" sz="1600" dirty="0"/>
                    </a:p>
                  </a:txBody>
                  <a:tcPr anchor="ctr"/>
                </a:tc>
                <a:tc>
                  <a:txBody>
                    <a:bodyPr/>
                    <a:lstStyle/>
                    <a:p>
                      <a:pPr>
                        <a:lnSpc>
                          <a:spcPct val="100000"/>
                        </a:lnSpc>
                        <a:buFont typeface="Courier New" pitchFamily="49" charset="0"/>
                        <a:buChar char="o"/>
                      </a:pPr>
                      <a:r>
                        <a:rPr lang="en-US" sz="1300" dirty="0" smtClean="0"/>
                        <a:t> Right body motor &amp; sensation in the </a:t>
                      </a:r>
                      <a:br>
                        <a:rPr lang="en-US" sz="1300" dirty="0" smtClean="0"/>
                      </a:br>
                      <a:r>
                        <a:rPr lang="en-US" sz="1300" dirty="0" smtClean="0"/>
                        <a:t>   arm</a:t>
                      </a:r>
                    </a:p>
                    <a:p>
                      <a:pPr>
                        <a:lnSpc>
                          <a:spcPct val="150000"/>
                        </a:lnSpc>
                        <a:buFont typeface="Courier New" pitchFamily="49" charset="0"/>
                        <a:buChar char="o"/>
                      </a:pPr>
                      <a:r>
                        <a:rPr lang="en-US" sz="1300" dirty="0" smtClean="0"/>
                        <a:t> Aphasia</a:t>
                      </a:r>
                    </a:p>
                    <a:p>
                      <a:pPr>
                        <a:lnSpc>
                          <a:spcPct val="150000"/>
                        </a:lnSpc>
                        <a:buFont typeface="Courier New" pitchFamily="49" charset="0"/>
                        <a:buChar char="o"/>
                      </a:pPr>
                      <a:r>
                        <a:rPr lang="en-US" sz="1300" dirty="0" smtClean="0"/>
                        <a:t> Eyes deviate left</a:t>
                      </a:r>
                    </a:p>
                    <a:p>
                      <a:pPr>
                        <a:lnSpc>
                          <a:spcPct val="100000"/>
                        </a:lnSpc>
                        <a:buFont typeface="Courier New" pitchFamily="49" charset="0"/>
                        <a:buChar char="o"/>
                      </a:pPr>
                      <a:r>
                        <a:rPr lang="en-US" sz="1300" dirty="0" smtClean="0"/>
                        <a:t> Right-sided homonymous</a:t>
                      </a:r>
                      <a:r>
                        <a:rPr lang="en-US" sz="1300" baseline="0" dirty="0" smtClean="0"/>
                        <a:t> </a:t>
                      </a:r>
                      <a:r>
                        <a:rPr lang="en-US" sz="1300" dirty="0" err="1" smtClean="0"/>
                        <a:t>hemianopia</a:t>
                      </a:r>
                      <a:endParaRPr lang="en-US" sz="1300" dirty="0" smtClean="0"/>
                    </a:p>
                  </a:txBody>
                  <a:tcPr anchor="ctr"/>
                </a:tc>
                <a:tc>
                  <a:txBody>
                    <a:bodyPr/>
                    <a:lstStyle/>
                    <a:p>
                      <a:pPr>
                        <a:lnSpc>
                          <a:spcPct val="100000"/>
                        </a:lnSpc>
                        <a:buFont typeface="Courier New" pitchFamily="49" charset="0"/>
                        <a:buChar char="o"/>
                      </a:pPr>
                      <a:r>
                        <a:rPr lang="en-US" sz="1300" dirty="0" smtClean="0"/>
                        <a:t> </a:t>
                      </a:r>
                      <a:r>
                        <a:rPr lang="en-US" sz="1300" dirty="0" err="1" smtClean="0"/>
                        <a:t>Leftbody</a:t>
                      </a:r>
                      <a:r>
                        <a:rPr lang="en-US" sz="1300" dirty="0" smtClean="0"/>
                        <a:t> motor &amp; sensation in the </a:t>
                      </a:r>
                      <a:br>
                        <a:rPr lang="en-US" sz="1300" dirty="0" smtClean="0"/>
                      </a:br>
                      <a:r>
                        <a:rPr lang="en-US" sz="1300" dirty="0" smtClean="0"/>
                        <a:t>   arm</a:t>
                      </a:r>
                    </a:p>
                    <a:p>
                      <a:pPr>
                        <a:lnSpc>
                          <a:spcPct val="150000"/>
                        </a:lnSpc>
                        <a:buFont typeface="Courier New" pitchFamily="49" charset="0"/>
                        <a:buChar char="o"/>
                      </a:pPr>
                      <a:r>
                        <a:rPr lang="en-US" sz="1300" dirty="0" smtClean="0"/>
                        <a:t> </a:t>
                      </a:r>
                      <a:r>
                        <a:rPr lang="en-US" sz="1300" dirty="0" err="1" smtClean="0"/>
                        <a:t>Apraxia</a:t>
                      </a:r>
                      <a:endParaRPr lang="en-US" sz="1300" dirty="0" smtClean="0"/>
                    </a:p>
                    <a:p>
                      <a:pPr>
                        <a:lnSpc>
                          <a:spcPct val="150000"/>
                        </a:lnSpc>
                        <a:buFont typeface="Courier New" pitchFamily="49" charset="0"/>
                        <a:buChar char="o"/>
                      </a:pPr>
                      <a:r>
                        <a:rPr lang="en-US" sz="1300" dirty="0" smtClean="0"/>
                        <a:t> Eyes deviate right</a:t>
                      </a:r>
                    </a:p>
                    <a:p>
                      <a:pPr>
                        <a:lnSpc>
                          <a:spcPct val="100000"/>
                        </a:lnSpc>
                        <a:buFont typeface="Courier New" pitchFamily="49" charset="0"/>
                        <a:buChar char="o"/>
                      </a:pPr>
                      <a:r>
                        <a:rPr lang="en-US" sz="1300" dirty="0" smtClean="0"/>
                        <a:t> Left-sided</a:t>
                      </a:r>
                      <a:r>
                        <a:rPr lang="en-US" sz="1300" baseline="0" dirty="0" smtClean="0"/>
                        <a:t> </a:t>
                      </a:r>
                      <a:r>
                        <a:rPr lang="en-US" sz="1300" dirty="0" smtClean="0"/>
                        <a:t>homonymous</a:t>
                      </a:r>
                      <a:r>
                        <a:rPr lang="en-US" sz="1300" baseline="0" dirty="0" smtClean="0"/>
                        <a:t> </a:t>
                      </a:r>
                      <a:r>
                        <a:rPr lang="en-US" sz="1300" dirty="0" err="1" smtClean="0"/>
                        <a:t>hemianopia</a:t>
                      </a:r>
                      <a:endParaRPr lang="en-US" sz="1300" dirty="0" smtClean="0"/>
                    </a:p>
                  </a:txBody>
                  <a:tcPr anchor="ctr"/>
                </a:tc>
              </a:tr>
              <a:tr h="1071682">
                <a:tc>
                  <a:txBody>
                    <a:bodyPr/>
                    <a:lstStyle/>
                    <a:p>
                      <a:r>
                        <a:rPr lang="en-US" sz="1600" dirty="0" smtClean="0"/>
                        <a:t>ACA</a:t>
                      </a:r>
                      <a:endParaRPr lang="en-US" sz="1600" dirty="0"/>
                    </a:p>
                  </a:txBody>
                  <a:tcPr anchor="ctr"/>
                </a:tc>
                <a:tc>
                  <a:txBody>
                    <a:bodyPr/>
                    <a:lstStyle/>
                    <a:p>
                      <a:pPr>
                        <a:lnSpc>
                          <a:spcPct val="100000"/>
                        </a:lnSpc>
                        <a:buFont typeface="Courier New" pitchFamily="49" charset="0"/>
                        <a:buChar char="o"/>
                      </a:pPr>
                      <a:r>
                        <a:rPr lang="en-US" sz="1300" dirty="0" smtClean="0"/>
                        <a:t> Right body motor &amp; sensation in the leg</a:t>
                      </a:r>
                    </a:p>
                    <a:p>
                      <a:pPr>
                        <a:lnSpc>
                          <a:spcPct val="150000"/>
                        </a:lnSpc>
                        <a:buFont typeface="Courier New" pitchFamily="49" charset="0"/>
                        <a:buChar char="o"/>
                      </a:pPr>
                      <a:r>
                        <a:rPr lang="en-US" sz="1300" dirty="0" smtClean="0"/>
                        <a:t> Anger</a:t>
                      </a:r>
                    </a:p>
                    <a:p>
                      <a:pPr>
                        <a:lnSpc>
                          <a:spcPct val="150000"/>
                        </a:lnSpc>
                        <a:buFont typeface="Courier New" pitchFamily="49" charset="0"/>
                        <a:buChar char="o"/>
                      </a:pPr>
                      <a:r>
                        <a:rPr lang="en-US" sz="1300" dirty="0" smtClean="0"/>
                        <a:t> Hostility</a:t>
                      </a:r>
                    </a:p>
                  </a:txBody>
                  <a:tcPr anchor="ctr"/>
                </a:tc>
                <a:tc>
                  <a:txBody>
                    <a:bodyPr/>
                    <a:lstStyle/>
                    <a:p>
                      <a:pPr>
                        <a:lnSpc>
                          <a:spcPct val="100000"/>
                        </a:lnSpc>
                        <a:buFont typeface="Courier New" pitchFamily="49" charset="0"/>
                        <a:buChar char="o"/>
                      </a:pPr>
                      <a:r>
                        <a:rPr lang="en-US" sz="1300" dirty="0" smtClean="0"/>
                        <a:t> Left body motor &amp; sensation in the leg</a:t>
                      </a:r>
                    </a:p>
                    <a:p>
                      <a:pPr>
                        <a:lnSpc>
                          <a:spcPct val="150000"/>
                        </a:lnSpc>
                        <a:buFont typeface="Courier New" pitchFamily="49" charset="0"/>
                        <a:buChar char="o"/>
                      </a:pPr>
                      <a:r>
                        <a:rPr lang="en-US" sz="1300" dirty="0" smtClean="0"/>
                        <a:t> Anxiety</a:t>
                      </a:r>
                    </a:p>
                    <a:p>
                      <a:pPr>
                        <a:lnSpc>
                          <a:spcPct val="150000"/>
                        </a:lnSpc>
                        <a:buFont typeface="Courier New" pitchFamily="49" charset="0"/>
                        <a:buChar char="o"/>
                      </a:pPr>
                      <a:r>
                        <a:rPr lang="en-US" sz="1300" dirty="0" smtClean="0"/>
                        <a:t> Depression</a:t>
                      </a:r>
                    </a:p>
                  </a:txBody>
                  <a:tcPr anchor="ct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dirty="0" smtClean="0"/>
              <a:t>Vertebral Artery</a:t>
            </a:r>
          </a:p>
        </p:txBody>
      </p:sp>
      <p:sp>
        <p:nvSpPr>
          <p:cNvPr id="55299" name="Content Placeholder 8"/>
          <p:cNvSpPr>
            <a:spLocks noGrp="1"/>
          </p:cNvSpPr>
          <p:nvPr>
            <p:ph idx="1"/>
          </p:nvPr>
        </p:nvSpPr>
        <p:spPr>
          <a:xfrm>
            <a:off x="1066800" y="1066800"/>
            <a:ext cx="5667375" cy="4419600"/>
          </a:xfrm>
        </p:spPr>
        <p:txBody>
          <a:bodyPr>
            <a:normAutofit/>
          </a:bodyPr>
          <a:lstStyle/>
          <a:p>
            <a:pPr marL="228600" indent="-228600"/>
            <a:r>
              <a:rPr lang="en-US" sz="1800" dirty="0" smtClean="0"/>
              <a:t>A “large vessel” in AIS, 10% of strokes occur in the posterior circulation (</a:t>
            </a:r>
            <a:r>
              <a:rPr lang="en-US" sz="1800" dirty="0" err="1" smtClean="0"/>
              <a:t>Vertebrobasilar</a:t>
            </a:r>
            <a:r>
              <a:rPr lang="en-US" sz="1800" dirty="0" smtClean="0"/>
              <a:t>)</a:t>
            </a:r>
          </a:p>
          <a:p>
            <a:pPr marL="228600" indent="-228600"/>
            <a:r>
              <a:rPr lang="en-US" sz="1800" dirty="0" smtClean="0"/>
              <a:t>Generally see left-side dominance with slightly larger vessel</a:t>
            </a:r>
          </a:p>
          <a:p>
            <a:pPr marL="228600" indent="-228600"/>
            <a:r>
              <a:rPr lang="en-US" sz="1800" dirty="0" smtClean="0"/>
              <a:t>0.9 – 4.0mm internal diameter (mean: right 2.5mm, left 2.6mm)</a:t>
            </a:r>
          </a:p>
          <a:p>
            <a:pPr marL="228600" indent="-228600">
              <a:spcBef>
                <a:spcPts val="1200"/>
              </a:spcBef>
            </a:pPr>
            <a:r>
              <a:rPr lang="en-US" sz="1800" dirty="0" smtClean="0"/>
              <a:t>Arise from the right and left </a:t>
            </a:r>
            <a:r>
              <a:rPr lang="en-US" sz="1800" dirty="0" err="1" smtClean="0"/>
              <a:t>subclavian</a:t>
            </a:r>
            <a:r>
              <a:rPr lang="en-US" sz="1800" dirty="0" smtClean="0"/>
              <a:t> arteries and travel within the transverse foramen</a:t>
            </a:r>
          </a:p>
          <a:p>
            <a:pPr marL="228600" indent="-228600">
              <a:spcBef>
                <a:spcPts val="1200"/>
              </a:spcBef>
            </a:pPr>
            <a:r>
              <a:rPr lang="en-US" sz="1800" dirty="0" smtClean="0"/>
              <a:t>Right and left vertebral arteries join to form the basilar artery</a:t>
            </a:r>
          </a:p>
          <a:p>
            <a:pPr marL="228600" indent="-228600">
              <a:spcBef>
                <a:spcPts val="1200"/>
              </a:spcBef>
            </a:pPr>
            <a:r>
              <a:rPr lang="en-US" sz="1800" dirty="0" smtClean="0"/>
              <a:t>Supply the cerebellum and posterior portion of the hemispheres</a:t>
            </a:r>
          </a:p>
        </p:txBody>
      </p:sp>
      <p:sp>
        <p:nvSpPr>
          <p:cNvPr id="55305" name="AutoShape 9" descr="data:image/jpg;base64,/9j/4AAQSkZJRgABAQAAAQABAAD/2wBDAAkGBwgHBgkIBwgKCgkLDRYPDQwMDRsUFRAWIB0iIiAdHx8kKDQsJCYxJx8fLT0tMTU3Ojo6Iys/RD84QzQ5Ojf/2wBDAQoKCg0MDRoPDxo3JR8lNzc3Nzc3Nzc3Nzc3Nzc3Nzc3Nzc3Nzc3Nzc3Nzc3Nzc3Nzc3Nzc3Nzc3Nzc3Nzc3Nzf/wAARCACcAKcDASIAAhEBAxEB/8QAHAAAAQUBAQEAAAAAAAAAAAAABgADBAUHAgEI/8QARhAAAgEDAgMFBQQEDAUFAAAAAQIDAAQRBSEGEjETQVFhcSKBkaGxBxQywSNCcoIVM0NSY5KTorLC0eEkYtLw8VNzo7PD/8QAGQEAAwEBAQAAAAAAAAAAAAAAAAMEAgUB/8QAKBEAAwACAgICAgEEAwAAAAAAAAECAxEEIRIxIkETMmEFFFGRcYGh/9oADAMBAAIRAxEAPwDZ3dhKx5iVBH4SNvUV12x7QqoUjffwxTpjQkEqCR4il2aZzyjPpQAwbh8FuVfwhseRroysHIwpHPy9d6d7NMY5RjGK8EShi3Vic5PdQAws7BVwObbJJ796ekJ7SMA7EnIqBqepQWBjjELz3DAmOGMDOB1OTsB5n50Majr+rqjSNJZwEbpAIu0JPcCSRnfAyMdaXeWY9m5x1XoMe2YAkYILn2uuBXXbN2uOX2c4qhurGyitxJqQFzdsPadhkA+CqdlXyHzqLw7qIj1T7k7DspARED+qw3wM9xGdugxt1NZWeXXie/irx8gpfLT8vMVAGdu+uFmcKAMMeUnJ78U+yq/41Bx41xK8MS88rIiAY5mIAFOFnAlIYn9XK58sinVkIi53B8cAZqEmoadcSdjDe2zSNgFFlUk+7NTxvvQA3K2Si5Khu8bGuecrhUYNudz3Yp5lDDDAEedeGNSApUYHdigBk3DYyoXZQxya6ErFuXlAIJ+FdmJS/Md9sdKQjAdnJyT9KAGjK2FcgAEE4GemK8eVyrA4BHKQQfE9KfMakAY6AgHwriOBY89/SgDgySGRQABgnPntmkLhuUtybYyKeKKeo3zmkI0BJCgZ67UANxMzSOGI2x0O1KnFRVzygDPXApUAde6l7q9pUAee6oWr3jWVk8sSCSYkJEhOOZmOBny3yfIGpp6GgfijUZrjmuLY/oonNtZr/wCrO57Pn9FywH7x6YrxvQEfh67e61XWGZ3mHaH9K5zgdAoHcMiQ47s+dQNQt+fXrKaadUgAMaBjgNIzLj5cx9RVpwvarZ/wraRnIheJec9WHZLufU8x9Sa9ljVgRJGjjvV1yp9RXLy1utnQxT1pFPxVrU1hquo78yRNAoXw5o8mqCz11dRJubZmjkil5OYHdWGCCPSvdd0a9+9Xi20BeG6lSRCJABHhQvLgnIG21OaDwxYaZYMl/LPLPI5kYwS9mqny236Dr8K8rw35bLXONcWZX7be/wDgKLTiXVLy0ikN5gugLdlGo3wM9Qe+o9zNNKeea4lkfxdySPQ93uoch0nUbeXl0m6Fwv6sUzhXA8A3Q++nJ7nWbQf8do16o/npGHH90mvXd16ZKscL6J1wE5S3RgMhjvWj8LXb3ug2k8j87MpHNnOcEj8qxyfVrW7tyvP+uqyxsCCASOoO48PfR3wzxObK3itLqMNBn2JE2Kg9xHf18vfTuPfi9UK5GNtJyH2aXuriGVJokkjYMrAEEdCDTlXkJ57qXur2lQB57qXur2lQB57qXur2lQB57qVLIpUAMPK6yEHAAI3KnB99d9uOcqQe/f0pNCpbOW36jOxrzsEDFva6k9fGgCLqV8YNOupkVgyQM4PuOPnQ0baI32l2Z9mOxVpTnpkKFBP9pRHrVvzaPeonU2zqPcpxWY8cancWUkJtmxJqFu0KnPTn7PfHkAfhWaW5aPV7Cvhi+trnUNfIYFvvKggAbKI1APpkGn9RgERH6WMDfJLYxtQzacK8mnW8qXE8V5KvM00chRsdcZHd5Gum4OuL9CLi/vJgARiWbIz6DHdUeTFvrRVFpd7KfVOIraCaXs5O3ZHIxFuP63Sqe01q61KD7wbtLdSxVYVVc7HG5bc/AVXalC1hprW6eygubkAAdyysv+WrnhLS0uOFbFpEVxIrMcjY+23Wp6iZ30dPJh8MWO9/tv8A8LHSYbntVmlkdgq7Mcd/pV3a6ncRnEczADOwORt6mh1+H57b2tIvZLRxnCqcoT5qdqrX1y50+Xsdag7E/hW6thlG9QelLSb7Qra9MNNU0nSuKISl8iw3WMJcxDDDPj4jahO6sNb4eBju4zc2f6lygyCPMdxrsa7CgIE/MDjBIPdV/p3FUMkXI8iSxHYhhk/A1ryaXZ54afxJvCPHtotqtrdvhQxKyKM8oPXI9c9N9+lHljqltfQh7SeO4HeYmzj1HUVnklhoupKSsMPOxyeUBW/1qEOHbOGVXt766t3Xo0UzBh7+tUY+WktUibJxdvcmsG4XuDEcucgUOXfEs1lqE0C/d7mNX5VzIEYbbjwOKHu1kWAwy6ldzRMnIQ87kkd4NQhb2Cq6r+jBACqnRaY+bH0ha4eT7C48XSKiSPpcyqxPSRTnAzXicYPM5SHSbnm23Z1xuaDUunsyltPl7dSeVwegII3xVzw/CHucscgtGBv3e0fyqnHkm1tE946h6ZYScZ3jSJHDpsaFywHaTZxjr0qv1Hi3VlhSTt7S3Ry38WhZsD1JqtWArqtsMnYTsa6v7MNo9qrMQ0spQZ7uY4PyzWzBAm4q1iOaRm1icF8AKEU47+mMClUmz0SO/wCIrS1cEo4d3z1xyk/UrSoA1qlSpUAM3u9nOD07NvpWUaxaLeanwz2hwgVlP7XZuBWqalIItOupD0SFyfcDWW6vE82paFBGTlblj17gg/OSvGAcPycuQcIiAD41OhkjVGx0zUSSyKRLECccu+fAYqunlurdiVcFM55cbbnNTVyZl6Y6cLpdGWcWqpa8iUEGHUbxCCf50naD5SUU/Z0Un4D087FoTLGw9JGP0Ioc4uPNrGoL2QQSmK5BHU5QI3zTPvqT9lV2Ut9V0zBJin7ZVHerjB+aj41nFSeWv5OzzIqv6dhtfTaYX3VorxF0zzA528P/AAT8KGtR08mK5jlw6g8wVxt0FEa3MsSsrAnszjp1XGKrb++DkZTfBB89v96o8IfaOH50vsEuC9M0JOLDp2v2rS203sQB5GEaux9nYHv3HrjxrTtR+zHh+4jP8HpPp8o6NBKSufNWJB+VZHxOsnN28HsyQqSpHUYbb4Z+VfQug366ro1lqCEEXMCSbdxIGR8c1rwXoPOvezGdf4e1zhUmS7Au9PB2u4Rjl/aHVfXpUeHVnYAmVnTxJ3re5I0kRkdVZWBBBGQR4VmnFH2bP2j3XDfIuSS1m7coz38jHp6HapcnGXuSvFyvqwKfUZGkyJiVzt5VKiu89WJ99MycHcRLKEOmXKOx2Xk5l9eZSQPjU8/Z9xNFAsrwQnf2kFx7ajxwAQfjSfw0/of+ePtnsN4eYBwHU7YIos4Twtxy5yO0BHkMH/Wgi34e1hmZbYrIY8lwT+HHn0Io54Ts5rIWxuW5pJSXby9nam8fHU1v6Ecm4udJ9jQjzqKPjpbSfMgVxq5XtNLtQf5Usceh/wCsVOSP2xJ/Qxr8XFVN9LzcVWg/Vi6jwGAT/wDWatIS74Uj7binUZ8DEMCqPIuf9EpU5wBiS51eb9cvCp/s8/5qVABYZfb5Qp2OCc7/AArvtUyV5txTckJc/iGM53XceledgecsX8cbeNAEDX5o308whx+ndYz+yTlv7oag3Q4zqXGjzvgxafEwA8ZZDk/IL8KJ9b/j+yzkQ2zMf2mPIvy7SqrgCDm0R9QfZr26kuM43IzhfkKXlepNSEckiGFHOxJ/PFD2qXKo3ZhiT379KvLiLCqgbYDD7f8AfjWfcZXM+mazMSP0N3CGhY9BIqkFfft8K52ZJvSK8G0UGuXcGp65bW6bs3aWjP3BmGU/vKB+9VJw5cS6XxXby55EuozCwz+t1X5gfGoNhqRTTO1iUvdq3bZz0ZTzAk+o99O8acolllgXljMgmRT1AO4+ta1rS/6OxxnWXjZMX+NV/r2bFYX0Vxyx3UCy8w/ENiPfXmq8NQzRiS1flzkgNk4xQHwTrUs8r2jucogZC5yeU9Bnvx4+GK0zSb4MRDIw2UjfxNY8nHWzkZI+0gI1XhSWfnQYbtE5SD0Od/pXHA/EGr8Lc+lajBJcWEZJhHRkBO+CfPO3TJ7q0K79pMLgn2QpXuI76q76xtrtOWVOgwGGx+NC5lSE4Jv2EOl8RabqqqLScGU/yMnsOPcevqM1ZCUADtPYJOAD31mN1w6BvbSd+fa3qI54hsBi3vrjkGwAlYj4ZqmObL9nlcN7+LNaMqDqe7NedrG2VDAnOMCsce/1OYFLm7lb2cYkJOfjXdvJe9qWj9ll3BKr1rT5cox/aUaNd20MeqLcRMgFxDIki56kDOfPz91VlhMvLpzZBKpyH5Ch21l1OORJZJnm5FdQJXLkK3dk74qVY6kyFI7uMxYxysRsMU2ORjvpMXXHySt6LQugi5Qdw0a+mGobdufW76TIwkLsDn9tP89ENweW2uJkYH2uYfH/AHoXtCXurnP8rBMAe/2ZE/6qcJDP7P40C6s6EktdqpPpEgpU/wADDNlfsQMm+kzjocBaVABPSpUqABzWi33q/UdTDAF/rSfnTPChReEtKK/hFsh27vH61K16IpdxzHPZzqICR+rIG5o/iSw9StZ7e6/PoCS6Lh29ppLRIxkyRsScD0OR5bUjkJuehmJeVaDbUNat4pCisGfO46Y99V2qwWvEOnm0m6H8BzujdxBoKj0HW9TtzdXV1LbIRkRwHkx6t1JqJp+pahw1qMaX00s9mWxI0py0eehz3jx8Kk/BSWzoLHpdFJe6HcaZql1YOyx3AJYAghJVOwYEdPMb/Onb7RtS1C0ihMcfN2KxmQy5BwMZxjwFGn2lJby6fp2oJy/eBOqo46sDjb5/IVAgdhFyoCVX8TDGBWMlND+PmuE/H7WmMcN6GdLzNPIslwUVOZRgBR3UUWbyNdJy560DalxKxf7toqmQpnnuHPsk+Q7/AFos4FvJtUtFF5yi4jZkZkGM4OR8sV4sV5G2/Yi7mVsNrlSnL5qKhOdqt75BcQJImOYDpVJK2CamyQ5rRrjvyQxKxGcVAuLuRM5AIqTcOCpBqguzJzEI+RnvryUUvo6uL1W2eJGHmKjdtbZ/iSPRqjSxzMfw++oxdSxVZ4C46r2gzTfEx2WaXfI2YZnXybenv4TDgxzgEMMZqikuIx7LEAjvBpkXKEkCQHHnXvgezTQX6dekW89hIcgqXiJ648Kh6fubZj1ZLgf1oi31QVA0e67e+to2wXUsAw8CjVLtmCSWSebgf2EldLjU3HZy+VMzfxD7gWRWsr5F6rdkn95EP50qjfZ62YdS/wDfQ/8AxrSqgmCsyqGK77bE4/Ou8jx6Uw8TGQsAAcjDA/WueyftCSoxv0PXNAHV9bRXlrLbzZKSKVODgjwIPcR1B8RWdavGbK6tby+jV5tMueS4OMB4nwCwHgQQ3kQR3VoX3duU7LnlX4ihfi+yWaaUMmVnt5Q3n2eGHxDMPcKD1NrtDXEN9Hp0XNK57IgdmqjLSHuAHeaDNY0fVdXh7SZI7GJs4i5e0kx/zH8I9BmrngrSHvNKtNRupZLifkEayStkoAei+A9KuNXZljEcQGd++oM2Z70jpRflOkZVeXlzFp0elXazTyWUvNbzRKCGwCAGB9aruJRqFnBcw3M8odfZZEY8i7dPP1796Mb+ytoeTmUNLJMqgk9SzAD60KcYTC61eeDfM98UB8ufFKilST/kv4cJLI6W9ST49Ft4bBZIsxzLHnnUk5OO8d+9E32TsZprpWwCkwJx09pB+dVt23JY3HICf0TAAe+nfsqu1XiC+QoxhltgS2NlkG4GfMZ+Fb4d7p7Ofy5fgjUNSZoOUxH8BII8QRt9BVHJfJM8inCyod89CMkAj4fOrbVHxC7kjI5SoHeQN6CNbQx3A7NirKV3H7mfmp+NV5sKyzr7IsOV462S9Y1BbO1aYkbdB50KpxVLOwjjshLKeixgsc+goj4K0qXiW7luNUhD2VjMyGN/w3EngfEAEE924HjWmxWcUHKYbeFMAjkjUKB8Kmx8Ra+RZk5un8TJl4O4s1qBZbiOCyhf8MEsnKwHiwA29DvUPWvs+1jSLH70RHdxpkyC2PM0Y8eUgEj038q2cxOWKdTyAFs9PSuguZWA/CMkftGqFx40TPlZG/Z83Kg5mUqOvh1pzsgMDAXwyOtaJxRwbEdRYWqiBXjMqleinow+JB99Dp4Qv1Mz5HJEgzjzNJrA0+iqOVLXY1wlBI2tRAsOVEdz6hSB9atOyJ1GzUZAVpHPoIZB9SKt7TR00jVOySMHktuZmPUksB+VQhGfvbjB5kSRQfEmRR9A1U448Z0RZsn5K2Fv2dIVtdQYnObhQPdGtKpnA0RTRFl5OXtpHfH75A+QFKmCgjpUqVAHh6UPa84m1OGHujtJ3f8AeXA+j/CiKhPWpil1q8p/krIoo9I2b6vQBE4EDQ8FWLHIbkZjnzJNRtWmWK3lnf8ACilifKpPDkqwcI2SMfaMPTPlTclvHfWtxbuQySxsp94rl5dN6L8Xx7M01nWDLxDplrCCVW5gkbHeSwIHy+Yoc4ldTroZg3IbmRjjr1NWUemXN1dQ3MDAXVtMgkVv1jG3ce47U9fcO6nqd+JmjW3xKZCxfmPXyFey5lTP+DpYLSxZZp9tLX+y44cV9QsBzyn2SV51x7QBx35o74X0+00+0aC1hVE6kDvPiT8fjQ/oulpp9pHbxdFAFElrz28Z5hg1M60/iS18lpnepRzJAxibnG5x3jY0E63cSi7fnVh7WfdRjdXfnVHdSrITzqCcY3Garx8ul1SJ64ir9Sk4X4k1WxivYdNkjWCS6MpPZgnJRc7nu2HdV/HxdrK/iuPa9AR8CKo4LKKyDJD+F2LEeZ/8Ck7qoySBWbz3VdMbGCFOqQXabx/PFIseq2odD/KwDDD1Xofdj0ortuJNHuo+eDUrZts8hkw4/dPtfKsi50kzyspPrTZt0kYFlU47yOlbjk1P7dmL4k1+vRoV7rC6hxAsUOewhhKglcFmJBJ9Nh1p+6INpfEAZ7OM/OgazL27AwS8p7uYn/Wrax1e5inNvqCgwTry9oCdj3ZzT45UU9E98W5Wy81dR98vpv6IAemxofMgXUb49ytGw95lP1FEGpEPbXG+/YAH4Y/KhSKUyS3LfzooW+PbCqSY0/h2MxaDp6HYi3QkeZXNKpGmDGnWo/oU/wAIpUASC6g4JGfWvc1FdWEhKoxORsVyD557q95pO1OOfG4xj4UASc0J6zGJNU1C2fbt4By57wyFf8hohAlCE8z5CqRnx76oeJ1MF1aagA3ZpOIZvAIxGD7jt+9QAAafxOYdDt7c2t48yxBSv3d8EjbqBgjINPcPa9qbazbQX1pyQ3TFIyCAysFLbjJ2wKsbfWLHTBfaZqk6W80EjPbmRequScA43w3MMeFV2h3VrqXEUtzGW7C1j9jmQgsz5ywB7sDHvNR5MUQtnQx0qjZXajG3D3ENylypFtcTGWCXHsvzdRnxBztV8txE8IkGMdK5401KzXQpLO5Ieac/oYu/mJ2PjVfZ9ollbwyE9oSrkYOMKAT88D3ipLlPsdNPXYzqmupb6hb2cKNI5mQOwOFVSd8+7NaDbxi50mCVPadYwsg7wQKxOKdX1EtI3tSXZHTPeR9MVs3D0cq2nslwpYnb3YHzqmePN4/5JcuVza0U2oK8RIPdVJNIc5zRxqMcckrCRMMURs46nOD9RQdq9m1uDIntAjPlU9Yax+ynHmV+itvbrsoC+CSOlUMzGR8zPk9euwpjXL2RrmOGNgDu2MZ8qes7WaG5ikvUE0PNlo1BXnHhkdK2oWvZvz19DLSRxn2MgjvUYNTrHVFYiOZsN3HxrTdC0rhjVbFDDpNushQHlBLHPfhjv9D8s1vFP2dRvG0vD4KSp7RtpGyHHgrHoevX5U18d62uxP8AdTvTWgUd2K8ytkd2DTkN20o7JzzeXgap4724srn7reI6yxkhkkGCpAPUGrKOWJpFYN7JUfHvqdw5H+W0Glncm70aaZjlxbMH/aG1UFiea/vYO9bGGRd+4SSA/wCIVP4XDNb6rAxYoillO/6wH51U6fPjiGEFsGeyngx4kEOP8NdPHXlKZysq1bRsGkSB9Lsznc28Zx6qKVQOEZhPodpIM4EKxknxXKn5ilWxZeUq8pUAe1E1Kxiv7C4tJQAkyFSfDPf7uvuqVSO9AGOa7IINR0XWbtdxI1jfLj8MnQH+sP7xp7XdE55Pv2mXEkEvLjKEe0OuCD13qbxrbRzzcRWjAiJ4xN7OxVxECGHgcioHD95Ne6FZzTkF3jXJA67Vz+budUizivaaBMzT2Vwz6nALpMHmlEQEifDqKIdM1WyvpouwcL2alJEcEEKQDnB36qPcab4mgjeyncjB5CNvPahPjmeSDVrqWFjG8cvIjIcFVG2PSkSvJdnRxYfyK2n+q2Rp1NvxBLGB/ETu/qC2R8vpX0ZYW621pyjoTkehA/0rFbPS7cwmVzJJLJKnPI7ZLZPL9DWw2U8kljCznJ7JD8jXRwPcnJz/ALEPWmHOGUDKqcfEGg3Ur029w1uy88Uj4A8D2rJ9Cvwos1RiZN/+f8qB9WPNPGT17b/9iabUqlpippy9oEFVbrWJZUBKryoPqfqKKXRWRVPTFVOnwoNRmGMhSrAHxKKauG2NcvN1Wjq4nudnumahNpN2JY88uQSAev8Av1/7znSdC4osb6MCWRIZSfxNsrH8j5f+KzCYBl3qGkjxNzRsQa9xZqx9GcuCci39mo8ccHWXEdt26L2eoQjMcqbGQfzG8QcbHuPwrL5+Fr3TVt7m1cSRSqGKnqMiizh/XdQtSEjm5oxj2GGQe/p3e7FS3kM3DemzMBztbljgeYq6fHLO2iFu8T0mQuFPvNvLq0V3GEP3dMY79zQvLKbfUNMnU4Md4BnybK/nR9d7arfY77WIfM1lvEcjJp87qcMkqMp8CAp+tMmVK0hVU6e2a59mOoLc6de2u4a3uCwBPRXAb681Khn7M53i4/1u0Q4heHmK+YYEfDnalWjJ/9k="/>
          <p:cNvSpPr>
            <a:spLocks noChangeAspect="1" noChangeArrowheads="1"/>
          </p:cNvSpPr>
          <p:nvPr/>
        </p:nvSpPr>
        <p:spPr bwMode="auto">
          <a:xfrm>
            <a:off x="120650" y="-673100"/>
            <a:ext cx="1495425" cy="13906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5307" name="AutoShape 11" descr="data:image/jpg;base64,/9j/4AAQSkZJRgABAQAAAQABAAD/2wBDAAkGBwgHBgkIBwgKCgkLDRYPDQwMDRsUFRAWIB0iIiAdHx8kKDQsJCYxJx8fLT0tMTU3Ojo6Iys/RD84QzQ5Ojf/2wBDAQoKCg0MDRoPDxo3JR8lNzc3Nzc3Nzc3Nzc3Nzc3Nzc3Nzc3Nzc3Nzc3Nzc3Nzc3Nzc3Nzc3Nzc3Nzc3Nzc3Nzf/wAARCACcAKcDASIAAhEBAxEB/8QAHAAAAQUBAQEAAAAAAAAAAAAABgADBAUHAgEI/8QARhAAAgEDAgMFBQQEDAUFAAAAAQIDAAQRBSEGEjETQVFhcSKBkaGxBxQywSNCcoIVM0NSY5KTorLC0eEkYtLw8VNzo7PD/8QAGQEAAwEBAQAAAAAAAAAAAAAAAAMEAgUB/8QAKBEAAwACAgICAgEEAwAAAAAAAAECAxEEIRIxIkETMmEFFFGRcYGh/9oADAMBAAIRAxEAPwDZ3dhKx5iVBH4SNvUV12x7QqoUjffwxTpjQkEqCR4il2aZzyjPpQAwbh8FuVfwhseRroysHIwpHPy9d6d7NMY5RjGK8EShi3Vic5PdQAws7BVwObbJJ796ekJ7SMA7EnIqBqepQWBjjELz3DAmOGMDOB1OTsB5n50Majr+rqjSNJZwEbpAIu0JPcCSRnfAyMdaXeWY9m5x1XoMe2YAkYILn2uuBXXbN2uOX2c4qhurGyitxJqQFzdsPadhkA+CqdlXyHzqLw7qIj1T7k7DspARED+qw3wM9xGdugxt1NZWeXXie/irx8gpfLT8vMVAGdu+uFmcKAMMeUnJ78U+yq/41Bx41xK8MS88rIiAY5mIAFOFnAlIYn9XK58sinVkIi53B8cAZqEmoadcSdjDe2zSNgFFlUk+7NTxvvQA3K2Si5Khu8bGuecrhUYNudz3Yp5lDDDAEedeGNSApUYHdigBk3DYyoXZQxya6ErFuXlAIJ+FdmJS/Md9sdKQjAdnJyT9KAGjK2FcgAEE4GemK8eVyrA4BHKQQfE9KfMakAY6AgHwriOBY89/SgDgySGRQABgnPntmkLhuUtybYyKeKKeo3zmkI0BJCgZ67UANxMzSOGI2x0O1KnFRVzygDPXApUAde6l7q9pUAee6oWr3jWVk8sSCSYkJEhOOZmOBny3yfIGpp6GgfijUZrjmuLY/oonNtZr/wCrO57Pn9FywH7x6YrxvQEfh67e61XWGZ3mHaH9K5zgdAoHcMiQ47s+dQNQt+fXrKaadUgAMaBjgNIzLj5cx9RVpwvarZ/wraRnIheJec9WHZLufU8x9Sa9ljVgRJGjjvV1yp9RXLy1utnQxT1pFPxVrU1hquo78yRNAoXw5o8mqCz11dRJubZmjkil5OYHdWGCCPSvdd0a9+9Xi20BeG6lSRCJABHhQvLgnIG21OaDwxYaZYMl/LPLPI5kYwS9mqny236Dr8K8rw35bLXONcWZX7be/wDgKLTiXVLy0ikN5gugLdlGo3wM9Qe+o9zNNKeea4lkfxdySPQ93uoch0nUbeXl0m6Fwv6sUzhXA8A3Q++nJ7nWbQf8do16o/npGHH90mvXd16ZKscL6J1wE5S3RgMhjvWj8LXb3ug2k8j87MpHNnOcEj8qxyfVrW7tyvP+uqyxsCCASOoO48PfR3wzxObK3itLqMNBn2JE2Kg9xHf18vfTuPfi9UK5GNtJyH2aXuriGVJokkjYMrAEEdCDTlXkJ57qXur2lQB57qXur2lQB57qXur2lQB57qVLIpUAMPK6yEHAAI3KnB99d9uOcqQe/f0pNCpbOW36jOxrzsEDFva6k9fGgCLqV8YNOupkVgyQM4PuOPnQ0baI32l2Z9mOxVpTnpkKFBP9pRHrVvzaPeonU2zqPcpxWY8cancWUkJtmxJqFu0KnPTn7PfHkAfhWaW5aPV7Cvhi+trnUNfIYFvvKggAbKI1APpkGn9RgERH6WMDfJLYxtQzacK8mnW8qXE8V5KvM00chRsdcZHd5Gum4OuL9CLi/vJgARiWbIz6DHdUeTFvrRVFpd7KfVOIraCaXs5O3ZHIxFuP63Sqe01q61KD7wbtLdSxVYVVc7HG5bc/AVXalC1hprW6eygubkAAdyysv+WrnhLS0uOFbFpEVxIrMcjY+23Wp6iZ30dPJh8MWO9/tv8A8LHSYbntVmlkdgq7Mcd/pV3a6ncRnEczADOwORt6mh1+H57b2tIvZLRxnCqcoT5qdqrX1y50+Xsdag7E/hW6thlG9QelLSb7Qra9MNNU0nSuKISl8iw3WMJcxDDDPj4jahO6sNb4eBju4zc2f6lygyCPMdxrsa7CgIE/MDjBIPdV/p3FUMkXI8iSxHYhhk/A1ryaXZ54afxJvCPHtotqtrdvhQxKyKM8oPXI9c9N9+lHljqltfQh7SeO4HeYmzj1HUVnklhoupKSsMPOxyeUBW/1qEOHbOGVXt766t3Xo0UzBh7+tUY+WktUibJxdvcmsG4XuDEcucgUOXfEs1lqE0C/d7mNX5VzIEYbbjwOKHu1kWAwy6ldzRMnIQ87kkd4NQhb2Cq6r+jBACqnRaY+bH0ha4eT7C48XSKiSPpcyqxPSRTnAzXicYPM5SHSbnm23Z1xuaDUunsyltPl7dSeVwegII3xVzw/CHucscgtGBv3e0fyqnHkm1tE946h6ZYScZ3jSJHDpsaFywHaTZxjr0qv1Hi3VlhSTt7S3Ry38WhZsD1JqtWArqtsMnYTsa6v7MNo9qrMQ0spQZ7uY4PyzWzBAm4q1iOaRm1icF8AKEU47+mMClUmz0SO/wCIrS1cEo4d3z1xyk/UrSoA1qlSpUAM3u9nOD07NvpWUaxaLeanwz2hwgVlP7XZuBWqalIItOupD0SFyfcDWW6vE82paFBGTlblj17gg/OSvGAcPycuQcIiAD41OhkjVGx0zUSSyKRLECccu+fAYqunlurdiVcFM55cbbnNTVyZl6Y6cLpdGWcWqpa8iUEGHUbxCCf50naD5SUU/Z0Un4D087FoTLGw9JGP0Ioc4uPNrGoL2QQSmK5BHU5QI3zTPvqT9lV2Ut9V0zBJin7ZVHerjB+aj41nFSeWv5OzzIqv6dhtfTaYX3VorxF0zzA528P/AAT8KGtR08mK5jlw6g8wVxt0FEa3MsSsrAnszjp1XGKrb++DkZTfBB89v96o8IfaOH50vsEuC9M0JOLDp2v2rS203sQB5GEaux9nYHv3HrjxrTtR+zHh+4jP8HpPp8o6NBKSufNWJB+VZHxOsnN28HsyQqSpHUYbb4Z+VfQug366ro1lqCEEXMCSbdxIGR8c1rwXoPOvezGdf4e1zhUmS7Au9PB2u4Rjl/aHVfXpUeHVnYAmVnTxJ3re5I0kRkdVZWBBBGQR4VmnFH2bP2j3XDfIuSS1m7coz38jHp6HapcnGXuSvFyvqwKfUZGkyJiVzt5VKiu89WJ99MycHcRLKEOmXKOx2Xk5l9eZSQPjU8/Z9xNFAsrwQnf2kFx7ajxwAQfjSfw0/of+ePtnsN4eYBwHU7YIos4Twtxy5yO0BHkMH/Wgi34e1hmZbYrIY8lwT+HHn0Io54Ts5rIWxuW5pJSXby9nam8fHU1v6Ecm4udJ9jQjzqKPjpbSfMgVxq5XtNLtQf5Usceh/wCsVOSP2xJ/Qxr8XFVN9LzcVWg/Vi6jwGAT/wDWatIS74Uj7binUZ8DEMCqPIuf9EpU5wBiS51eb9cvCp/s8/5qVABYZfb5Qp2OCc7/AArvtUyV5txTckJc/iGM53XceledgecsX8cbeNAEDX5o308whx+ndYz+yTlv7oag3Q4zqXGjzvgxafEwA8ZZDk/IL8KJ9b/j+yzkQ2zMf2mPIvy7SqrgCDm0R9QfZr26kuM43IzhfkKXlepNSEckiGFHOxJ/PFD2qXKo3ZhiT379KvLiLCqgbYDD7f8AfjWfcZXM+mazMSP0N3CGhY9BIqkFfft8K52ZJvSK8G0UGuXcGp65bW6bs3aWjP3BmGU/vKB+9VJw5cS6XxXby55EuozCwz+t1X5gfGoNhqRTTO1iUvdq3bZz0ZTzAk+o99O8acolllgXljMgmRT1AO4+ta1rS/6OxxnWXjZMX+NV/r2bFYX0Vxyx3UCy8w/ENiPfXmq8NQzRiS1flzkgNk4xQHwTrUs8r2jucogZC5yeU9Bnvx4+GK0zSb4MRDIw2UjfxNY8nHWzkZI+0gI1XhSWfnQYbtE5SD0Od/pXHA/EGr8Lc+lajBJcWEZJhHRkBO+CfPO3TJ7q0K79pMLgn2QpXuI76q76xtrtOWVOgwGGx+NC5lSE4Jv2EOl8RabqqqLScGU/yMnsOPcevqM1ZCUADtPYJOAD31mN1w6BvbSd+fa3qI54hsBi3vrjkGwAlYj4ZqmObL9nlcN7+LNaMqDqe7NedrG2VDAnOMCsce/1OYFLm7lb2cYkJOfjXdvJe9qWj9ll3BKr1rT5cox/aUaNd20MeqLcRMgFxDIki56kDOfPz91VlhMvLpzZBKpyH5Ch21l1OORJZJnm5FdQJXLkK3dk74qVY6kyFI7uMxYxysRsMU2ORjvpMXXHySt6LQugi5Qdw0a+mGobdufW76TIwkLsDn9tP89ENweW2uJkYH2uYfH/AHoXtCXurnP8rBMAe/2ZE/6qcJDP7P40C6s6EktdqpPpEgpU/wADDNlfsQMm+kzjocBaVABPSpUqABzWi33q/UdTDAF/rSfnTPChReEtKK/hFsh27vH61K16IpdxzHPZzqICR+rIG5o/iSw9StZ7e6/PoCS6Lh29ppLRIxkyRsScD0OR5bUjkJuehmJeVaDbUNat4pCisGfO46Y99V2qwWvEOnm0m6H8BzujdxBoKj0HW9TtzdXV1LbIRkRwHkx6t1JqJp+pahw1qMaX00s9mWxI0py0eehz3jx8Kk/BSWzoLHpdFJe6HcaZql1YOyx3AJYAghJVOwYEdPMb/Onb7RtS1C0ihMcfN2KxmQy5BwMZxjwFGn2lJby6fp2oJy/eBOqo46sDjb5/IVAgdhFyoCVX8TDGBWMlND+PmuE/H7WmMcN6GdLzNPIslwUVOZRgBR3UUWbyNdJy560DalxKxf7toqmQpnnuHPsk+Q7/AFos4FvJtUtFF5yi4jZkZkGM4OR8sV4sV5G2/Yi7mVsNrlSnL5qKhOdqt75BcQJImOYDpVJK2CamyQ5rRrjvyQxKxGcVAuLuRM5AIqTcOCpBqguzJzEI+RnvryUUvo6uL1W2eJGHmKjdtbZ/iSPRqjSxzMfw++oxdSxVZ4C46r2gzTfEx2WaXfI2YZnXybenv4TDgxzgEMMZqikuIx7LEAjvBpkXKEkCQHHnXvgezTQX6dekW89hIcgqXiJ648Kh6fubZj1ZLgf1oi31QVA0e67e+to2wXUsAw8CjVLtmCSWSebgf2EldLjU3HZy+VMzfxD7gWRWsr5F6rdkn95EP50qjfZ62YdS/wDfQ/8AxrSqgmCsyqGK77bE4/Ou8jx6Uw8TGQsAAcjDA/WueyftCSoxv0PXNAHV9bRXlrLbzZKSKVODgjwIPcR1B8RWdavGbK6tby+jV5tMueS4OMB4nwCwHgQQ3kQR3VoX3duU7LnlX4ihfi+yWaaUMmVnt5Q3n2eGHxDMPcKD1NrtDXEN9Hp0XNK57IgdmqjLSHuAHeaDNY0fVdXh7SZI7GJs4i5e0kx/zH8I9BmrngrSHvNKtNRupZLifkEayStkoAei+A9KuNXZljEcQGd++oM2Z70jpRflOkZVeXlzFp0elXazTyWUvNbzRKCGwCAGB9aruJRqFnBcw3M8odfZZEY8i7dPP1796Mb+ytoeTmUNLJMqgk9SzAD60KcYTC61eeDfM98UB8ufFKilST/kv4cJLI6W9ST49Ft4bBZIsxzLHnnUk5OO8d+9E32TsZprpWwCkwJx09pB+dVt23JY3HICf0TAAe+nfsqu1XiC+QoxhltgS2NlkG4GfMZ+Fb4d7p7Ofy5fgjUNSZoOUxH8BII8QRt9BVHJfJM8inCyod89CMkAj4fOrbVHxC7kjI5SoHeQN6CNbQx3A7NirKV3H7mfmp+NV5sKyzr7IsOV462S9Y1BbO1aYkbdB50KpxVLOwjjshLKeixgsc+goj4K0qXiW7luNUhD2VjMyGN/w3EngfEAEE924HjWmxWcUHKYbeFMAjkjUKB8Kmx8Ra+RZk5un8TJl4O4s1qBZbiOCyhf8MEsnKwHiwA29DvUPWvs+1jSLH70RHdxpkyC2PM0Y8eUgEj038q2cxOWKdTyAFs9PSuguZWA/CMkftGqFx40TPlZG/Z83Kg5mUqOvh1pzsgMDAXwyOtaJxRwbEdRYWqiBXjMqleinow+JB99Dp4Qv1Mz5HJEgzjzNJrA0+iqOVLXY1wlBI2tRAsOVEdz6hSB9atOyJ1GzUZAVpHPoIZB9SKt7TR00jVOySMHktuZmPUksB+VQhGfvbjB5kSRQfEmRR9A1U448Z0RZsn5K2Fv2dIVtdQYnObhQPdGtKpnA0RTRFl5OXtpHfH75A+QFKmCgjpUqVAHh6UPa84m1OGHujtJ3f8AeXA+j/CiKhPWpil1q8p/krIoo9I2b6vQBE4EDQ8FWLHIbkZjnzJNRtWmWK3lnf8ACilifKpPDkqwcI2SMfaMPTPlTclvHfWtxbuQySxsp94rl5dN6L8Xx7M01nWDLxDplrCCVW5gkbHeSwIHy+Yoc4ldTroZg3IbmRjjr1NWUemXN1dQ3MDAXVtMgkVv1jG3ce47U9fcO6nqd+JmjW3xKZCxfmPXyFey5lTP+DpYLSxZZp9tLX+y44cV9QsBzyn2SV51x7QBx35o74X0+00+0aC1hVE6kDvPiT8fjQ/oulpp9pHbxdFAFElrz28Z5hg1M60/iS18lpnepRzJAxibnG5x3jY0E63cSi7fnVh7WfdRjdXfnVHdSrITzqCcY3Garx8ul1SJ64ir9Sk4X4k1WxivYdNkjWCS6MpPZgnJRc7nu2HdV/HxdrK/iuPa9AR8CKo4LKKyDJD+F2LEeZ/8Ck7qoySBWbz3VdMbGCFOqQXabx/PFIseq2odD/KwDDD1Xofdj0ortuJNHuo+eDUrZts8hkw4/dPtfKsi50kzyspPrTZt0kYFlU47yOlbjk1P7dmL4k1+vRoV7rC6hxAsUOewhhKglcFmJBJ9Nh1p+6INpfEAZ7OM/OgazL27AwS8p7uYn/Wrax1e5inNvqCgwTry9oCdj3ZzT45UU9E98W5Wy81dR98vpv6IAemxofMgXUb49ytGw95lP1FEGpEPbXG+/YAH4Y/KhSKUyS3LfzooW+PbCqSY0/h2MxaDp6HYi3QkeZXNKpGmDGnWo/oU/wAIpUASC6g4JGfWvc1FdWEhKoxORsVyD557q95pO1OOfG4xj4UASc0J6zGJNU1C2fbt4By57wyFf8hohAlCE8z5CqRnx76oeJ1MF1aagA3ZpOIZvAIxGD7jt+9QAAafxOYdDt7c2t48yxBSv3d8EjbqBgjINPcPa9qbazbQX1pyQ3TFIyCAysFLbjJ2wKsbfWLHTBfaZqk6W80EjPbmRequScA43w3MMeFV2h3VrqXEUtzGW7C1j9jmQgsz5ywB7sDHvNR5MUQtnQx0qjZXajG3D3ENylypFtcTGWCXHsvzdRnxBztV8txE8IkGMdK5401KzXQpLO5Ieac/oYu/mJ2PjVfZ9ollbwyE9oSrkYOMKAT88D3ipLlPsdNPXYzqmupb6hb2cKNI5mQOwOFVSd8+7NaDbxi50mCVPadYwsg7wQKxOKdX1EtI3tSXZHTPeR9MVs3D0cq2nslwpYnb3YHzqmePN4/5JcuVza0U2oK8RIPdVJNIc5zRxqMcckrCRMMURs46nOD9RQdq9m1uDIntAjPlU9Yax+ynHmV+itvbrsoC+CSOlUMzGR8zPk9euwpjXL2RrmOGNgDu2MZ8qes7WaG5ikvUE0PNlo1BXnHhkdK2oWvZvz19DLSRxn2MgjvUYNTrHVFYiOZsN3HxrTdC0rhjVbFDDpNushQHlBLHPfhjv9D8s1vFP2dRvG0vD4KSp7RtpGyHHgrHoevX5U18d62uxP8AdTvTWgUd2K8ytkd2DTkN20o7JzzeXgap4724srn7reI6yxkhkkGCpAPUGrKOWJpFYN7JUfHvqdw5H+W0Glncm70aaZjlxbMH/aG1UFiea/vYO9bGGRd+4SSA/wCIVP4XDNb6rAxYoillO/6wH51U6fPjiGEFsGeyngx4kEOP8NdPHXlKZysq1bRsGkSB9Lsznc28Zx6qKVQOEZhPodpIM4EKxknxXKn5ilWxZeUq8pUAe1E1Kxiv7C4tJQAkyFSfDPf7uvuqVSO9AGOa7IINR0XWbtdxI1jfLj8MnQH+sP7xp7XdE55Pv2mXEkEvLjKEe0OuCD13qbxrbRzzcRWjAiJ4xN7OxVxECGHgcioHD95Ne6FZzTkF3jXJA67Vz+budUizivaaBMzT2Vwz6nALpMHmlEQEifDqKIdM1WyvpouwcL2alJEcEEKQDnB36qPcab4mgjeyncjB5CNvPahPjmeSDVrqWFjG8cvIjIcFVG2PSkSvJdnRxYfyK2n+q2Rp1NvxBLGB/ETu/qC2R8vpX0ZYW621pyjoTkehA/0rFbPS7cwmVzJJLJKnPI7ZLZPL9DWw2U8kljCznJ7JD8jXRwPcnJz/ALEPWmHOGUDKqcfEGg3Ur029w1uy88Uj4A8D2rJ9Cvwos1RiZN/+f8qB9WPNPGT17b/9iabUqlpippy9oEFVbrWJZUBKryoPqfqKKXRWRVPTFVOnwoNRmGMhSrAHxKKauG2NcvN1Wjq4nudnumahNpN2JY88uQSAev8Av1/7znSdC4osb6MCWRIZSfxNsrH8j5f+KzCYBl3qGkjxNzRsQa9xZqx9GcuCci39mo8ccHWXEdt26L2eoQjMcqbGQfzG8QcbHuPwrL5+Fr3TVt7m1cSRSqGKnqMiizh/XdQtSEjm5oxj2GGQe/p3e7FS3kM3DemzMBztbljgeYq6fHLO2iFu8T0mQuFPvNvLq0V3GEP3dMY79zQvLKbfUNMnU4Md4BnybK/nR9d7arfY77WIfM1lvEcjJp87qcMkqMp8CAp+tMmVK0hVU6e2a59mOoLc6de2u4a3uCwBPRXAb681Khn7M53i4/1u0Q4heHmK+YYEfDnalWjJ/9k="/>
          <p:cNvSpPr>
            <a:spLocks noChangeAspect="1" noChangeArrowheads="1"/>
          </p:cNvSpPr>
          <p:nvPr/>
        </p:nvSpPr>
        <p:spPr bwMode="auto">
          <a:xfrm>
            <a:off x="120650" y="-673100"/>
            <a:ext cx="1495425" cy="13906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10" name="5-Point Star 9"/>
          <p:cNvSpPr/>
          <p:nvPr/>
        </p:nvSpPr>
        <p:spPr>
          <a:xfrm>
            <a:off x="8134350" y="425767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Basilar Artery</a:t>
            </a:r>
          </a:p>
        </p:txBody>
      </p:sp>
      <p:sp>
        <p:nvSpPr>
          <p:cNvPr id="56323" name="Content Placeholder 3"/>
          <p:cNvSpPr>
            <a:spLocks noGrp="1"/>
          </p:cNvSpPr>
          <p:nvPr>
            <p:ph idx="1"/>
          </p:nvPr>
        </p:nvSpPr>
        <p:spPr>
          <a:xfrm>
            <a:off x="1066800" y="1066800"/>
            <a:ext cx="4410075" cy="4419600"/>
          </a:xfrm>
        </p:spPr>
        <p:txBody>
          <a:bodyPr>
            <a:normAutofit/>
          </a:bodyPr>
          <a:lstStyle/>
          <a:p>
            <a:r>
              <a:rPr lang="en-US" sz="2000" dirty="0" smtClean="0"/>
              <a:t>2.7 – 4.2mm internal diameter (mean: 3.3mm)</a:t>
            </a:r>
          </a:p>
          <a:p>
            <a:pPr>
              <a:spcBef>
                <a:spcPts val="1800"/>
              </a:spcBef>
            </a:pPr>
            <a:r>
              <a:rPr lang="en-US" sz="2000" dirty="0" smtClean="0"/>
              <a:t>Formed by joining of Vertebral Arteries</a:t>
            </a:r>
          </a:p>
          <a:p>
            <a:pPr>
              <a:spcBef>
                <a:spcPts val="1800"/>
              </a:spcBef>
            </a:pPr>
            <a:r>
              <a:rPr lang="en-US" sz="2000" dirty="0" smtClean="0"/>
              <a:t>Feeds Cerebellum, Pons and Inner Ear</a:t>
            </a:r>
          </a:p>
        </p:txBody>
      </p:sp>
      <p:pic>
        <p:nvPicPr>
          <p:cNvPr id="5" name="Picture 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6" name="5-Point Star 5"/>
          <p:cNvSpPr/>
          <p:nvPr/>
        </p:nvSpPr>
        <p:spPr>
          <a:xfrm>
            <a:off x="8582025" y="3752850"/>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p:txBody>
          <a:bodyPr/>
          <a:lstStyle/>
          <a:p>
            <a:pPr eaLnBrk="1" hangingPunct="1"/>
            <a:r>
              <a:rPr lang="en-US" dirty="0" smtClean="0"/>
              <a:t>Posterior Cerebral Artery</a:t>
            </a:r>
          </a:p>
        </p:txBody>
      </p:sp>
      <p:sp>
        <p:nvSpPr>
          <p:cNvPr id="18" name="Content Placeholder 17"/>
          <p:cNvSpPr>
            <a:spLocks noGrp="1"/>
          </p:cNvSpPr>
          <p:nvPr>
            <p:ph idx="1"/>
          </p:nvPr>
        </p:nvSpPr>
        <p:spPr>
          <a:xfrm>
            <a:off x="1066800" y="1066800"/>
            <a:ext cx="5095875" cy="4419600"/>
          </a:xfrm>
        </p:spPr>
        <p:txBody>
          <a:bodyPr/>
          <a:lstStyle/>
          <a:p>
            <a:pPr>
              <a:spcBef>
                <a:spcPts val="1800"/>
              </a:spcBef>
              <a:buClr>
                <a:schemeClr val="accent1"/>
              </a:buClr>
              <a:buFontTx/>
              <a:buChar char="•"/>
              <a:defRPr/>
            </a:pPr>
            <a:r>
              <a:rPr lang="en-US" dirty="0" smtClean="0">
                <a:latin typeface="Arial" charset="0"/>
              </a:rPr>
              <a:t>The Basilar artery divides into the right and left Posterior Cerebral Arteries (PCA)</a:t>
            </a:r>
          </a:p>
          <a:p>
            <a:pPr>
              <a:spcBef>
                <a:spcPts val="2400"/>
              </a:spcBef>
              <a:buClr>
                <a:schemeClr val="accent1"/>
              </a:buClr>
              <a:buFontTx/>
              <a:buChar char="•"/>
              <a:defRPr/>
            </a:pPr>
            <a:r>
              <a:rPr lang="en-US" dirty="0" smtClean="0">
                <a:latin typeface="Arial" charset="0"/>
              </a:rPr>
              <a:t>Feeds Occipital lobe and Cerebellum</a:t>
            </a:r>
          </a:p>
          <a:p>
            <a:pPr>
              <a:spcBef>
                <a:spcPts val="2400"/>
              </a:spcBef>
              <a:buClr>
                <a:schemeClr val="accent1"/>
              </a:buClr>
              <a:buFontTx/>
              <a:buChar char="•"/>
              <a:defRPr/>
            </a:pPr>
            <a:r>
              <a:rPr lang="en-US" dirty="0" smtClean="0">
                <a:latin typeface="Arial" charset="0"/>
              </a:rPr>
              <a:t>Connects to MCA </a:t>
            </a:r>
            <a:r>
              <a:rPr lang="en-US" dirty="0" err="1" smtClean="0">
                <a:latin typeface="Arial" charset="0"/>
              </a:rPr>
              <a:t>anteriorly</a:t>
            </a:r>
            <a:endParaRPr lang="en-US" dirty="0" smtClean="0">
              <a:latin typeface="Arial" charset="0"/>
            </a:endParaRPr>
          </a:p>
          <a:p>
            <a:endParaRPr lang="en-US" dirty="0"/>
          </a:p>
        </p:txBody>
      </p:sp>
      <p:sp>
        <p:nvSpPr>
          <p:cNvPr id="57358" name="Text Box 15"/>
          <p:cNvSpPr txBox="1">
            <a:spLocks noChangeArrowheads="1"/>
          </p:cNvSpPr>
          <p:nvPr/>
        </p:nvSpPr>
        <p:spPr bwMode="auto">
          <a:xfrm>
            <a:off x="152400" y="4800600"/>
            <a:ext cx="2530475" cy="581025"/>
          </a:xfrm>
          <a:prstGeom prst="rect">
            <a:avLst/>
          </a:prstGeom>
          <a:noFill/>
          <a:ln w="12700">
            <a:noFill/>
            <a:miter lim="800000"/>
            <a:headEnd/>
            <a:tailEnd/>
          </a:ln>
        </p:spPr>
        <p:txBody>
          <a:bodyPr>
            <a:spAutoFit/>
          </a:bodyPr>
          <a:lstStyle/>
          <a:p>
            <a:pPr marL="457200" indent="-457200">
              <a:buFontTx/>
              <a:buChar char="•"/>
            </a:pPr>
            <a:endParaRPr lang="en-US" sz="1600" b="1"/>
          </a:p>
          <a:p>
            <a:pPr marL="457200" indent="-457200">
              <a:buFontTx/>
              <a:buChar char="•"/>
            </a:pPr>
            <a:endParaRPr lang="en-US" sz="1600" b="1"/>
          </a:p>
        </p:txBody>
      </p:sp>
      <p:pic>
        <p:nvPicPr>
          <p:cNvPr id="20" name="Picture 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21" name="5-Point Star 20"/>
          <p:cNvSpPr/>
          <p:nvPr/>
        </p:nvSpPr>
        <p:spPr>
          <a:xfrm>
            <a:off x="8582025" y="3752850"/>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noAutofit/>
          </a:bodyPr>
          <a:lstStyle/>
          <a:p>
            <a:r>
              <a:rPr lang="en-US" sz="2800" dirty="0" smtClean="0">
                <a:latin typeface="Arial" charset="0"/>
                <a:cs typeface="Arial" charset="0"/>
              </a:rPr>
              <a:t>Posterior Circulation Stroke Signs</a:t>
            </a:r>
          </a:p>
        </p:txBody>
      </p:sp>
      <p:graphicFrame>
        <p:nvGraphicFramePr>
          <p:cNvPr id="6" name="Table 5"/>
          <p:cNvGraphicFramePr>
            <a:graphicFrameLocks noGrp="1"/>
          </p:cNvGraphicFramePr>
          <p:nvPr/>
        </p:nvGraphicFramePr>
        <p:xfrm>
          <a:off x="1143000" y="1254125"/>
          <a:ext cx="6096000" cy="222504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dirty="0" smtClean="0"/>
                        <a:t>The 5 D’s</a:t>
                      </a:r>
                      <a:endParaRPr lang="en-US" dirty="0"/>
                    </a:p>
                  </a:txBody>
                  <a:tcPr marL="168875" marR="168875" anchor="ctr"/>
                </a:tc>
              </a:tr>
              <a:tr h="370840">
                <a:tc>
                  <a:txBody>
                    <a:bodyPr/>
                    <a:lstStyle/>
                    <a:p>
                      <a:pPr algn="ctr"/>
                      <a:r>
                        <a:rPr lang="en-US" dirty="0" smtClean="0"/>
                        <a:t>Dizziness</a:t>
                      </a:r>
                      <a:endParaRPr lang="en-US" dirty="0"/>
                    </a:p>
                  </a:txBody>
                  <a:tcPr marL="168875" marR="168875"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Diplopia</a:t>
                      </a:r>
                      <a:endParaRPr lang="en-US" dirty="0"/>
                    </a:p>
                  </a:txBody>
                  <a:tcPr marL="168875" marR="168875" anchor="ctr"/>
                </a:tc>
              </a:tr>
              <a:tr h="370840">
                <a:tc>
                  <a:txBody>
                    <a:bodyPr/>
                    <a:lstStyle/>
                    <a:p>
                      <a:pPr algn="ctr"/>
                      <a:r>
                        <a:rPr lang="en-US" dirty="0" err="1" smtClean="0"/>
                        <a:t>Dysarthria</a:t>
                      </a:r>
                      <a:endParaRPr lang="en-US" dirty="0"/>
                    </a:p>
                  </a:txBody>
                  <a:tcPr marL="168875" marR="168875" anchor="ctr"/>
                </a:tc>
              </a:tr>
              <a:tr h="370840">
                <a:tc>
                  <a:txBody>
                    <a:bodyPr/>
                    <a:lstStyle/>
                    <a:p>
                      <a:pPr algn="ctr"/>
                      <a:r>
                        <a:rPr lang="en-US" dirty="0" err="1" smtClean="0"/>
                        <a:t>Dysphagia</a:t>
                      </a:r>
                      <a:endParaRPr lang="en-US" dirty="0"/>
                    </a:p>
                  </a:txBody>
                  <a:tcPr marL="168875" marR="168875" anchor="ctr"/>
                </a:tc>
              </a:tr>
              <a:tr h="370840">
                <a:tc>
                  <a:txBody>
                    <a:bodyPr/>
                    <a:lstStyle/>
                    <a:p>
                      <a:pPr algn="ctr"/>
                      <a:r>
                        <a:rPr lang="en-US" dirty="0" err="1" smtClean="0"/>
                        <a:t>Dystaxia</a:t>
                      </a:r>
                      <a:endParaRPr lang="en-US" dirty="0"/>
                    </a:p>
                  </a:txBody>
                  <a:tcPr marL="168875" marR="168875" anchor="ct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4 Major Lobes of the Brain</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857375" y="1200149"/>
            <a:ext cx="5822765" cy="499591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Grp="1" noChangeAspect="1" noChangeArrowheads="1"/>
          </p:cNvPicPr>
          <p:nvPr>
            <p:ph idx="1"/>
          </p:nvPr>
        </p:nvPicPr>
        <p:blipFill>
          <a:blip r:embed="rId3" cstate="print">
            <a:clrChange>
              <a:clrFrom>
                <a:srgbClr val="FEFEFE"/>
              </a:clrFrom>
              <a:clrTo>
                <a:srgbClr val="FEFEFE">
                  <a:alpha val="0"/>
                </a:srgbClr>
              </a:clrTo>
            </a:clrChange>
          </a:blip>
          <a:srcRect l="19505" t="28664" r="37041" b="26724"/>
          <a:stretch>
            <a:fillRect/>
          </a:stretch>
        </p:blipFill>
        <p:spPr bwMode="auto">
          <a:xfrm>
            <a:off x="2943225" y="809625"/>
            <a:ext cx="3427851" cy="3019426"/>
          </a:xfrm>
          <a:prstGeom prst="rect">
            <a:avLst/>
          </a:prstGeom>
          <a:noFill/>
          <a:ln w="9525">
            <a:noFill/>
            <a:miter lim="800000"/>
            <a:headEnd/>
            <a:tailEnd/>
          </a:ln>
          <a:effectLst/>
        </p:spPr>
      </p:pic>
      <p:cxnSp>
        <p:nvCxnSpPr>
          <p:cNvPr id="11" name="Straight Connector 10"/>
          <p:cNvCxnSpPr/>
          <p:nvPr/>
        </p:nvCxnSpPr>
        <p:spPr>
          <a:xfrm rot="16200000" flipH="1">
            <a:off x="2947989" y="757236"/>
            <a:ext cx="647699" cy="54292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5462586" y="2957514"/>
            <a:ext cx="1085854" cy="71437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62501" y="3067049"/>
            <a:ext cx="628649" cy="41910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886076" y="2857503"/>
            <a:ext cx="285750" cy="1714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V="1">
            <a:off x="3514725" y="3371855"/>
            <a:ext cx="209552" cy="19049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276975" y="866775"/>
            <a:ext cx="171450" cy="5048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705349" y="3248026"/>
            <a:ext cx="1038225"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924174" y="3581401"/>
            <a:ext cx="1133476"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Rectangle 4"/>
          <p:cNvSpPr>
            <a:spLocks noGrp="1" noChangeArrowheads="1"/>
          </p:cNvSpPr>
          <p:nvPr>
            <p:ph type="title"/>
          </p:nvPr>
        </p:nvSpPr>
        <p:spPr/>
        <p:txBody>
          <a:bodyPr/>
          <a:lstStyle/>
          <a:p>
            <a:r>
              <a:rPr lang="en-US" dirty="0" smtClean="0"/>
              <a:t>The Frontal Lobe</a:t>
            </a:r>
          </a:p>
        </p:txBody>
      </p:sp>
      <p:graphicFrame>
        <p:nvGraphicFramePr>
          <p:cNvPr id="10" name="Table 9"/>
          <p:cNvGraphicFramePr>
            <a:graphicFrameLocks noGrp="1"/>
          </p:cNvGraphicFramePr>
          <p:nvPr/>
        </p:nvGraphicFramePr>
        <p:xfrm>
          <a:off x="1352549" y="3819524"/>
          <a:ext cx="6962776" cy="2531745"/>
        </p:xfrm>
        <a:graphic>
          <a:graphicData uri="http://schemas.openxmlformats.org/drawingml/2006/table">
            <a:tbl>
              <a:tblPr firstRow="1" bandRow="1">
                <a:tableStyleId>{00A15C55-8517-42AA-B614-E9B94910E393}</a:tableStyleId>
              </a:tblPr>
              <a:tblGrid>
                <a:gridCol w="1664576"/>
                <a:gridCol w="5298200"/>
              </a:tblGrid>
              <a:tr h="369805">
                <a:tc>
                  <a:txBody>
                    <a:bodyPr/>
                    <a:lstStyle/>
                    <a:p>
                      <a:pPr algn="l"/>
                      <a:r>
                        <a:rPr lang="en-US" sz="1400" dirty="0" smtClean="0"/>
                        <a:t>Function</a:t>
                      </a:r>
                      <a:endParaRPr lang="en-US" sz="1400" dirty="0"/>
                    </a:p>
                  </a:txBody>
                  <a:tcPr anchor="ctr"/>
                </a:tc>
                <a:tc>
                  <a:txBody>
                    <a:bodyPr/>
                    <a:lstStyle/>
                    <a:p>
                      <a:pPr algn="l"/>
                      <a:r>
                        <a:rPr lang="en-US" sz="1400" smtClean="0"/>
                        <a:t>If Injured</a:t>
                      </a:r>
                      <a:endParaRPr lang="en-US" sz="1400"/>
                    </a:p>
                  </a:txBody>
                  <a:tcPr anchor="ctr"/>
                </a:tc>
              </a:tr>
              <a:tr h="540485">
                <a:tc>
                  <a:txBody>
                    <a:bodyPr/>
                    <a:lstStyle/>
                    <a:p>
                      <a:r>
                        <a:rPr lang="en-US" sz="1100" dirty="0" smtClean="0"/>
                        <a:t>Intellect</a:t>
                      </a:r>
                      <a:r>
                        <a:rPr lang="en-US" sz="1100" baseline="0" dirty="0" smtClean="0"/>
                        <a:t> </a:t>
                      </a:r>
                      <a:endParaRPr lang="en-US" sz="1100" dirty="0" smtClean="0"/>
                    </a:p>
                  </a:txBody>
                  <a:tcPr anchor="ctr"/>
                </a:tc>
                <a:tc>
                  <a:txBody>
                    <a:bodyPr/>
                    <a:lstStyle/>
                    <a:p>
                      <a:r>
                        <a:rPr lang="en-US" sz="1100" dirty="0" smtClean="0"/>
                        <a:t>Impairment of recent memory,</a:t>
                      </a:r>
                      <a:r>
                        <a:rPr lang="en-US" sz="1100" baseline="0" dirty="0" smtClean="0"/>
                        <a:t> inattentiveness, difficulty learning new information</a:t>
                      </a:r>
                      <a:endParaRPr lang="en-US" sz="1100" dirty="0" smtClean="0"/>
                    </a:p>
                  </a:txBody>
                  <a:tcPr anchor="ctr"/>
                </a:tc>
              </a:tr>
              <a:tr h="540485">
                <a:tc>
                  <a:txBody>
                    <a:bodyPr/>
                    <a:lstStyle/>
                    <a:p>
                      <a:r>
                        <a:rPr lang="en-US" sz="1100" dirty="0" smtClean="0"/>
                        <a:t>Movement</a:t>
                      </a:r>
                    </a:p>
                  </a:txBody>
                  <a:tcPr anchor="ctr"/>
                </a:tc>
                <a:tc>
                  <a:txBody>
                    <a:bodyPr/>
                    <a:lstStyle/>
                    <a:p>
                      <a:r>
                        <a:rPr lang="en-US" sz="1100" dirty="0" smtClean="0"/>
                        <a:t>Contains the </a:t>
                      </a:r>
                      <a:r>
                        <a:rPr lang="en-US" sz="1100" dirty="0" err="1" smtClean="0"/>
                        <a:t>precentral</a:t>
                      </a:r>
                      <a:r>
                        <a:rPr lang="en-US" sz="1100" dirty="0" smtClean="0"/>
                        <a:t> </a:t>
                      </a:r>
                      <a:r>
                        <a:rPr lang="en-US" sz="1100" dirty="0" err="1" smtClean="0"/>
                        <a:t>gyrus</a:t>
                      </a:r>
                      <a:r>
                        <a:rPr lang="en-US" sz="1100" dirty="0" smtClean="0"/>
                        <a:t>, which </a:t>
                      </a:r>
                      <a:r>
                        <a:rPr lang="en-US" sz="1100" dirty="0" err="1" smtClean="0"/>
                        <a:t>controlls</a:t>
                      </a:r>
                      <a:r>
                        <a:rPr lang="en-US" sz="1100" baseline="0" dirty="0" smtClean="0"/>
                        <a:t> </a:t>
                      </a:r>
                      <a:r>
                        <a:rPr lang="en-US" sz="1100" baseline="0" dirty="0" err="1" smtClean="0"/>
                        <a:t>vountary</a:t>
                      </a:r>
                      <a:r>
                        <a:rPr lang="en-US" sz="1100" baseline="0" dirty="0" smtClean="0"/>
                        <a:t> </a:t>
                      </a:r>
                      <a:r>
                        <a:rPr lang="en-US" sz="1100" baseline="0" dirty="0" err="1" smtClean="0"/>
                        <a:t>contractionof</a:t>
                      </a:r>
                      <a:r>
                        <a:rPr lang="en-US" sz="1100" baseline="0" dirty="0" smtClean="0"/>
                        <a:t> skeletal muscles, injury results in </a:t>
                      </a:r>
                      <a:r>
                        <a:rPr lang="en-US" sz="1100" dirty="0" err="1" smtClean="0"/>
                        <a:t>contralateral</a:t>
                      </a:r>
                      <a:r>
                        <a:rPr lang="en-US" sz="1100" dirty="0" smtClean="0"/>
                        <a:t> paralysis or paresis</a:t>
                      </a:r>
                    </a:p>
                  </a:txBody>
                  <a:tcPr anchor="ctr"/>
                </a:tc>
              </a:tr>
              <a:tr h="540485">
                <a:tc>
                  <a:txBody>
                    <a:bodyPr/>
                    <a:lstStyle/>
                    <a:p>
                      <a:r>
                        <a:rPr lang="en-US" sz="1100" dirty="0" err="1" smtClean="0"/>
                        <a:t>Broca’s</a:t>
                      </a:r>
                      <a:r>
                        <a:rPr lang="en-US" sz="1100" dirty="0" smtClean="0"/>
                        <a:t> Area: Language Production</a:t>
                      </a:r>
                    </a:p>
                  </a:txBody>
                  <a:tcPr anchor="ctr"/>
                </a:tc>
                <a:tc>
                  <a:txBody>
                    <a:bodyPr/>
                    <a:lstStyle/>
                    <a:p>
                      <a:r>
                        <a:rPr lang="en-US" sz="1100" dirty="0" smtClean="0"/>
                        <a:t>Difficulty</a:t>
                      </a:r>
                      <a:r>
                        <a:rPr lang="en-US" sz="1100" baseline="0" dirty="0" smtClean="0"/>
                        <a:t> producing sounds of speech, termed </a:t>
                      </a:r>
                      <a:r>
                        <a:rPr lang="en-US" sz="1100" baseline="0" dirty="0" err="1" smtClean="0"/>
                        <a:t>Broca’s</a:t>
                      </a:r>
                      <a:r>
                        <a:rPr lang="en-US" sz="1100" baseline="0" dirty="0" smtClean="0"/>
                        <a:t> Aphasia</a:t>
                      </a:r>
                      <a:endParaRPr lang="en-US" sz="1100" dirty="0" smtClean="0"/>
                    </a:p>
                  </a:txBody>
                  <a:tcPr anchor="ctr"/>
                </a:tc>
              </a:tr>
              <a:tr h="540485">
                <a:tc>
                  <a:txBody>
                    <a:bodyPr/>
                    <a:lstStyle/>
                    <a:p>
                      <a:r>
                        <a:rPr lang="en-US" sz="1100" dirty="0" smtClean="0"/>
                        <a:t>Personality</a:t>
                      </a:r>
                    </a:p>
                    <a:p>
                      <a:r>
                        <a:rPr lang="en-US" sz="1100" dirty="0" err="1" smtClean="0"/>
                        <a:t>Pyschological</a:t>
                      </a:r>
                      <a:endParaRPr lang="en-US" sz="1100" dirty="0" smtClean="0"/>
                    </a:p>
                  </a:txBody>
                  <a:tcPr anchor="ctr"/>
                </a:tc>
                <a:tc>
                  <a:txBody>
                    <a:bodyPr/>
                    <a:lstStyle/>
                    <a:p>
                      <a:r>
                        <a:rPr lang="en-US" sz="1100" dirty="0" smtClean="0"/>
                        <a:t>Personality and</a:t>
                      </a:r>
                      <a:r>
                        <a:rPr lang="en-US" sz="1100" baseline="0" dirty="0" smtClean="0"/>
                        <a:t> behavior </a:t>
                      </a:r>
                      <a:r>
                        <a:rPr lang="en-US" sz="1100" dirty="0" smtClean="0"/>
                        <a:t>changes, flat moods, loss of inhibition/</a:t>
                      </a:r>
                      <a:r>
                        <a:rPr lang="en-US" sz="1100" dirty="0" err="1" smtClean="0"/>
                        <a:t>judgement</a:t>
                      </a:r>
                      <a:endParaRPr lang="en-US" sz="1100" dirty="0" smtClean="0"/>
                    </a:p>
                  </a:txBody>
                  <a:tcPr anchor="ctr"/>
                </a:tc>
              </a:tr>
            </a:tbl>
          </a:graphicData>
        </a:graphic>
      </p:graphicFrame>
      <p:cxnSp>
        <p:nvCxnSpPr>
          <p:cNvPr id="31" name="Straight Connector 30"/>
          <p:cNvCxnSpPr/>
          <p:nvPr/>
        </p:nvCxnSpPr>
        <p:spPr>
          <a:xfrm rot="5400000">
            <a:off x="5276853" y="714376"/>
            <a:ext cx="266698" cy="11429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5-Point Star 33"/>
          <p:cNvSpPr/>
          <p:nvPr/>
        </p:nvSpPr>
        <p:spPr>
          <a:xfrm>
            <a:off x="5181600" y="124777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1323974" y="4038599"/>
          <a:ext cx="7362825" cy="1895475"/>
        </p:xfrm>
        <a:graphic>
          <a:graphicData uri="http://schemas.openxmlformats.org/drawingml/2006/table">
            <a:tbl>
              <a:tblPr firstRow="1" bandRow="1">
                <a:tableStyleId>{00A15C55-8517-42AA-B614-E9B94910E393}</a:tableStyleId>
              </a:tblPr>
              <a:tblGrid>
                <a:gridCol w="2590624"/>
                <a:gridCol w="4772201"/>
              </a:tblGrid>
              <a:tr h="513358">
                <a:tc>
                  <a:txBody>
                    <a:bodyPr/>
                    <a:lstStyle/>
                    <a:p>
                      <a:pPr algn="l"/>
                      <a:r>
                        <a:rPr lang="en-US" sz="1800" dirty="0" smtClean="0"/>
                        <a:t>Function</a:t>
                      </a:r>
                      <a:endParaRPr lang="en-US" sz="1800" dirty="0"/>
                    </a:p>
                  </a:txBody>
                  <a:tcPr anchor="ctr"/>
                </a:tc>
                <a:tc>
                  <a:txBody>
                    <a:bodyPr/>
                    <a:lstStyle/>
                    <a:p>
                      <a:pPr algn="l"/>
                      <a:r>
                        <a:rPr lang="en-US" sz="1800" smtClean="0"/>
                        <a:t>If Injured</a:t>
                      </a:r>
                      <a:endParaRPr lang="en-US" sz="1800"/>
                    </a:p>
                  </a:txBody>
                  <a:tcPr anchor="ctr"/>
                </a:tc>
              </a:tr>
              <a:tr h="1382117">
                <a:tc>
                  <a:txBody>
                    <a:bodyPr/>
                    <a:lstStyle/>
                    <a:p>
                      <a:r>
                        <a:rPr lang="en-US" sz="1400" dirty="0" smtClean="0"/>
                        <a:t>Sensation:</a:t>
                      </a:r>
                      <a:r>
                        <a:rPr lang="en-US" sz="1400" baseline="0" dirty="0" smtClean="0"/>
                        <a:t> </a:t>
                      </a:r>
                    </a:p>
                    <a:p>
                      <a:r>
                        <a:rPr lang="en-US" sz="1400" baseline="0" dirty="0" smtClean="0"/>
                        <a:t>Post Central </a:t>
                      </a:r>
                      <a:r>
                        <a:rPr lang="en-US" sz="1400" baseline="0" dirty="0" err="1" smtClean="0"/>
                        <a:t>Gyrus</a:t>
                      </a:r>
                      <a:r>
                        <a:rPr lang="en-US" sz="1400" baseline="0" dirty="0" smtClean="0"/>
                        <a:t> is the </a:t>
                      </a:r>
                      <a:r>
                        <a:rPr lang="en-US" sz="1400" dirty="0" smtClean="0"/>
                        <a:t>Primary Sensory Area</a:t>
                      </a:r>
                      <a:endParaRPr lang="en-US" sz="1400" dirty="0"/>
                    </a:p>
                  </a:txBody>
                  <a:tcPr anchor="ctr"/>
                </a:tc>
                <a:tc>
                  <a:txBody>
                    <a:bodyPr/>
                    <a:lstStyle/>
                    <a:p>
                      <a:r>
                        <a:rPr lang="en-US" sz="1400" dirty="0" smtClean="0"/>
                        <a:t>Inability to feel/localize touch,</a:t>
                      </a:r>
                      <a:r>
                        <a:rPr lang="en-US" sz="1400" baseline="0" dirty="0" smtClean="0"/>
                        <a:t> pressure, pain, temperature, </a:t>
                      </a:r>
                      <a:r>
                        <a:rPr lang="en-US" sz="1400" baseline="0" dirty="0" err="1" smtClean="0"/>
                        <a:t>prioprioception</a:t>
                      </a:r>
                      <a:r>
                        <a:rPr lang="en-US" sz="1400" baseline="0" dirty="0" smtClean="0"/>
                        <a:t>, locate/recognize parts of the body, and if severe, inability to recognize self</a:t>
                      </a:r>
                      <a:endParaRPr lang="en-US" sz="1400" dirty="0" smtClean="0"/>
                    </a:p>
                  </a:txBody>
                  <a:tcPr anchor="ctr"/>
                </a:tc>
              </a:tr>
            </a:tbl>
          </a:graphicData>
        </a:graphic>
      </p:graphicFrame>
      <p:pic>
        <p:nvPicPr>
          <p:cNvPr id="17" name="Picture 2"/>
          <p:cNvPicPr>
            <a:picLocks noGrp="1" noChangeAspect="1" noChangeArrowheads="1"/>
          </p:cNvPicPr>
          <p:nvPr>
            <p:ph idx="1"/>
          </p:nvPr>
        </p:nvPicPr>
        <p:blipFill>
          <a:blip r:embed="rId3" cstate="print">
            <a:clrChange>
              <a:clrFrom>
                <a:srgbClr val="FEFEFE"/>
              </a:clrFrom>
              <a:clrTo>
                <a:srgbClr val="FEFEFE">
                  <a:alpha val="0"/>
                </a:srgbClr>
              </a:clrTo>
            </a:clrChange>
          </a:blip>
          <a:srcRect l="19505" t="28664" r="37041" b="26724"/>
          <a:stretch>
            <a:fillRect/>
          </a:stretch>
        </p:blipFill>
        <p:spPr bwMode="auto">
          <a:xfrm>
            <a:off x="2943225" y="809625"/>
            <a:ext cx="3427851" cy="3019426"/>
          </a:xfrm>
          <a:prstGeom prst="rect">
            <a:avLst/>
          </a:prstGeom>
          <a:noFill/>
          <a:ln w="9525">
            <a:noFill/>
            <a:miter lim="800000"/>
            <a:headEnd/>
            <a:tailEnd/>
          </a:ln>
          <a:effectLst/>
        </p:spPr>
      </p:pic>
      <p:cxnSp>
        <p:nvCxnSpPr>
          <p:cNvPr id="18" name="Straight Connector 17"/>
          <p:cNvCxnSpPr/>
          <p:nvPr/>
        </p:nvCxnSpPr>
        <p:spPr>
          <a:xfrm rot="16200000" flipH="1">
            <a:off x="2947989" y="757236"/>
            <a:ext cx="647699" cy="54292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5462586" y="2957514"/>
            <a:ext cx="1085854" cy="71437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62501" y="3067049"/>
            <a:ext cx="628649" cy="41910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886076" y="2857503"/>
            <a:ext cx="285750" cy="1714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V="1">
            <a:off x="3514725" y="3371855"/>
            <a:ext cx="209552" cy="19049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276975" y="866775"/>
            <a:ext cx="171450" cy="5048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705349" y="3248026"/>
            <a:ext cx="1038225"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924174" y="3581401"/>
            <a:ext cx="1133476"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3829050" y="132397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rot="5400000">
            <a:off x="5291141" y="757238"/>
            <a:ext cx="200023" cy="952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1506" name="Rectangle 4"/>
          <p:cNvSpPr>
            <a:spLocks noGrp="1" noChangeArrowheads="1"/>
          </p:cNvSpPr>
          <p:nvPr>
            <p:ph type="title"/>
          </p:nvPr>
        </p:nvSpPr>
        <p:spPr/>
        <p:txBody>
          <a:bodyPr/>
          <a:lstStyle/>
          <a:p>
            <a:r>
              <a:rPr lang="en-US" dirty="0" smtClean="0"/>
              <a:t>Parietal Lobes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323974" y="4038600"/>
          <a:ext cx="7362825" cy="1971674"/>
        </p:xfrm>
        <a:graphic>
          <a:graphicData uri="http://schemas.openxmlformats.org/drawingml/2006/table">
            <a:tbl>
              <a:tblPr firstRow="1" bandRow="1">
                <a:tableStyleId>{00A15C55-8517-42AA-B614-E9B94910E393}</a:tableStyleId>
              </a:tblPr>
              <a:tblGrid>
                <a:gridCol w="2795147"/>
                <a:gridCol w="4567678"/>
              </a:tblGrid>
              <a:tr h="441510">
                <a:tc>
                  <a:txBody>
                    <a:bodyPr/>
                    <a:lstStyle/>
                    <a:p>
                      <a:pPr algn="l"/>
                      <a:r>
                        <a:rPr lang="en-US" sz="1600" dirty="0" smtClean="0"/>
                        <a:t>Function</a:t>
                      </a:r>
                      <a:endParaRPr lang="en-US" sz="1600" dirty="0"/>
                    </a:p>
                  </a:txBody>
                  <a:tcPr anchor="ctr"/>
                </a:tc>
                <a:tc>
                  <a:txBody>
                    <a:bodyPr/>
                    <a:lstStyle/>
                    <a:p>
                      <a:pPr algn="l"/>
                      <a:r>
                        <a:rPr lang="en-US" sz="1600" smtClean="0"/>
                        <a:t>If Injured</a:t>
                      </a:r>
                      <a:endParaRPr lang="en-US" sz="1600"/>
                    </a:p>
                  </a:txBody>
                  <a:tcPr anchor="ctr"/>
                </a:tc>
              </a:tr>
              <a:tr h="544327">
                <a:tc>
                  <a:txBody>
                    <a:bodyPr/>
                    <a:lstStyle/>
                    <a:p>
                      <a:r>
                        <a:rPr lang="en-US" sz="1200" dirty="0" smtClean="0"/>
                        <a:t>Auditory</a:t>
                      </a:r>
                      <a:endParaRPr lang="en-US" sz="1200" dirty="0"/>
                    </a:p>
                  </a:txBody>
                  <a:tcPr anchor="ctr"/>
                </a:tc>
                <a:tc>
                  <a:txBody>
                    <a:bodyPr/>
                    <a:lstStyle/>
                    <a:p>
                      <a:r>
                        <a:rPr lang="en-US" sz="1200" dirty="0" smtClean="0"/>
                        <a:t>Difficulty</a:t>
                      </a:r>
                      <a:r>
                        <a:rPr lang="en-US" sz="1200" baseline="0" dirty="0" smtClean="0"/>
                        <a:t> evaluating, understanding, and/or remembering sounds, unable to give sounds meaning</a:t>
                      </a:r>
                      <a:endParaRPr lang="en-US" sz="1200" dirty="0" smtClean="0"/>
                    </a:p>
                  </a:txBody>
                  <a:tcPr anchor="ctr"/>
                </a:tc>
              </a:tr>
              <a:tr h="5443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Wernicke’s</a:t>
                      </a:r>
                      <a:r>
                        <a:rPr lang="en-US" sz="1200" dirty="0" smtClean="0"/>
                        <a:t> Area (left</a:t>
                      </a:r>
                      <a:r>
                        <a:rPr lang="en-US" sz="1200" baseline="0" dirty="0" smtClean="0"/>
                        <a:t>)</a:t>
                      </a:r>
                      <a:endParaRPr lang="en-US" sz="1200" dirty="0" smtClean="0"/>
                    </a:p>
                    <a:p>
                      <a:r>
                        <a:rPr lang="en-US" sz="1200" dirty="0" smtClean="0"/>
                        <a:t>Language Comprehension</a:t>
                      </a:r>
                      <a:endParaRPr lang="en-US" sz="1200" dirty="0"/>
                    </a:p>
                  </a:txBody>
                  <a:tcPr anchor="ctr"/>
                </a:tc>
                <a:tc>
                  <a:txBody>
                    <a:bodyPr/>
                    <a:lstStyle/>
                    <a:p>
                      <a:r>
                        <a:rPr lang="en-US" sz="1200" dirty="0" smtClean="0"/>
                        <a:t>Can cause devastating</a:t>
                      </a:r>
                      <a:r>
                        <a:rPr lang="en-US" sz="1200" baseline="0" dirty="0" smtClean="0"/>
                        <a:t> l</a:t>
                      </a:r>
                      <a:r>
                        <a:rPr lang="en-US" sz="1200" dirty="0" smtClean="0"/>
                        <a:t>oss</a:t>
                      </a:r>
                      <a:r>
                        <a:rPr lang="en-US" sz="1200" baseline="0" dirty="0" smtClean="0"/>
                        <a:t> of ability to understand speech</a:t>
                      </a:r>
                      <a:endParaRPr lang="en-US" sz="1200" dirty="0" smtClean="0"/>
                    </a:p>
                  </a:txBody>
                  <a:tcPr anchor="ctr"/>
                </a:tc>
              </a:tr>
              <a:tr h="441510">
                <a:tc>
                  <a:txBody>
                    <a:bodyPr/>
                    <a:lstStyle/>
                    <a:p>
                      <a:r>
                        <a:rPr lang="en-US" sz="1200" smtClean="0"/>
                        <a:t>Short</a:t>
                      </a:r>
                      <a:r>
                        <a:rPr lang="en-US" sz="1200" baseline="0" smtClean="0"/>
                        <a:t> Term Memory</a:t>
                      </a:r>
                      <a:endParaRPr lang="en-US" sz="1200"/>
                    </a:p>
                  </a:txBody>
                  <a:tcPr anchor="ctr"/>
                </a:tc>
                <a:tc>
                  <a:txBody>
                    <a:bodyPr/>
                    <a:lstStyle/>
                    <a:p>
                      <a:r>
                        <a:rPr lang="en-US" sz="1200" dirty="0" smtClean="0"/>
                        <a:t>Loss of short-term memory (visual, verbal)</a:t>
                      </a:r>
                    </a:p>
                  </a:txBody>
                  <a:tcPr anchor="ctr"/>
                </a:tc>
              </a:tr>
            </a:tbl>
          </a:graphicData>
        </a:graphic>
      </p:graphicFrame>
      <p:pic>
        <p:nvPicPr>
          <p:cNvPr id="8" name="Picture 2"/>
          <p:cNvPicPr>
            <a:picLocks noGrp="1" noChangeAspect="1" noChangeArrowheads="1"/>
          </p:cNvPicPr>
          <p:nvPr>
            <p:ph idx="1"/>
          </p:nvPr>
        </p:nvPicPr>
        <p:blipFill>
          <a:blip r:embed="rId3" cstate="print">
            <a:clrChange>
              <a:clrFrom>
                <a:srgbClr val="FEFEFE"/>
              </a:clrFrom>
              <a:clrTo>
                <a:srgbClr val="FEFEFE">
                  <a:alpha val="0"/>
                </a:srgbClr>
              </a:clrTo>
            </a:clrChange>
          </a:blip>
          <a:srcRect l="19505" t="28664" r="37041" b="26724"/>
          <a:stretch>
            <a:fillRect/>
          </a:stretch>
        </p:blipFill>
        <p:spPr bwMode="auto">
          <a:xfrm>
            <a:off x="2943225" y="809625"/>
            <a:ext cx="3427851" cy="3019426"/>
          </a:xfrm>
          <a:prstGeom prst="rect">
            <a:avLst/>
          </a:prstGeom>
          <a:noFill/>
          <a:ln w="9525">
            <a:noFill/>
            <a:miter lim="800000"/>
            <a:headEnd/>
            <a:tailEnd/>
          </a:ln>
          <a:effectLst/>
        </p:spPr>
      </p:pic>
      <p:cxnSp>
        <p:nvCxnSpPr>
          <p:cNvPr id="9" name="Straight Connector 8"/>
          <p:cNvCxnSpPr/>
          <p:nvPr/>
        </p:nvCxnSpPr>
        <p:spPr>
          <a:xfrm rot="16200000" flipH="1">
            <a:off x="2947989" y="757236"/>
            <a:ext cx="647699" cy="54292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62586" y="2957514"/>
            <a:ext cx="1085854" cy="71437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62501" y="3067049"/>
            <a:ext cx="628649" cy="41910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886076" y="2857503"/>
            <a:ext cx="285750" cy="1714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V="1">
            <a:off x="3514725" y="3371855"/>
            <a:ext cx="209552" cy="19049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276975" y="866775"/>
            <a:ext cx="171450" cy="5048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05349" y="3248026"/>
            <a:ext cx="1038225"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924174" y="3581401"/>
            <a:ext cx="1133476"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4572000" y="2305050"/>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rot="5400000">
            <a:off x="5291141" y="757238"/>
            <a:ext cx="200023" cy="952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3554" name="Rectangle 4"/>
          <p:cNvSpPr>
            <a:spLocks noGrp="1" noChangeArrowheads="1"/>
          </p:cNvSpPr>
          <p:nvPr>
            <p:ph type="title"/>
          </p:nvPr>
        </p:nvSpPr>
        <p:spPr/>
        <p:txBody>
          <a:bodyPr/>
          <a:lstStyle/>
          <a:p>
            <a:r>
              <a:rPr lang="en-US" dirty="0" smtClean="0"/>
              <a:t>Temporal Lobes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238250" y="4038600"/>
          <a:ext cx="7448550" cy="1955800"/>
        </p:xfrm>
        <a:graphic>
          <a:graphicData uri="http://schemas.openxmlformats.org/drawingml/2006/table">
            <a:tbl>
              <a:tblPr firstRow="1" bandRow="1">
                <a:tableStyleId>{00A15C55-8517-42AA-B614-E9B94910E393}</a:tableStyleId>
              </a:tblPr>
              <a:tblGrid>
                <a:gridCol w="2827690"/>
                <a:gridCol w="4620860"/>
              </a:tblGrid>
              <a:tr h="370840">
                <a:tc>
                  <a:txBody>
                    <a:bodyPr/>
                    <a:lstStyle/>
                    <a:p>
                      <a:pPr algn="l"/>
                      <a:r>
                        <a:rPr lang="en-US" sz="1800" dirty="0" smtClean="0"/>
                        <a:t>Function</a:t>
                      </a:r>
                      <a:endParaRPr lang="en-US" sz="1800" dirty="0"/>
                    </a:p>
                  </a:txBody>
                  <a:tcPr anchor="ctr"/>
                </a:tc>
                <a:tc>
                  <a:txBody>
                    <a:bodyPr/>
                    <a:lstStyle/>
                    <a:p>
                      <a:pPr algn="l"/>
                      <a:r>
                        <a:rPr lang="en-US" sz="1800" smtClean="0"/>
                        <a:t>If Injured</a:t>
                      </a:r>
                      <a:endParaRPr lang="en-US" sz="1800"/>
                    </a:p>
                  </a:txBody>
                  <a:tcPr anchor="ctr"/>
                </a:tc>
              </a:tr>
              <a:tr h="370840">
                <a:tc>
                  <a:txBody>
                    <a:bodyPr/>
                    <a:lstStyle/>
                    <a:p>
                      <a:r>
                        <a:rPr lang="en-US" sz="1400" dirty="0" smtClean="0"/>
                        <a:t>Contains</a:t>
                      </a:r>
                      <a:r>
                        <a:rPr lang="en-US" sz="1400" baseline="0" dirty="0" smtClean="0"/>
                        <a:t> Visual Cortex</a:t>
                      </a:r>
                    </a:p>
                    <a:p>
                      <a:r>
                        <a:rPr lang="en-US" sz="1400" baseline="0" dirty="0" smtClean="0"/>
                        <a:t>Responsible for primary visual association</a:t>
                      </a:r>
                    </a:p>
                    <a:p>
                      <a:endParaRPr lang="en-US" sz="1400" baseline="0" dirty="0" smtClean="0"/>
                    </a:p>
                    <a:p>
                      <a:r>
                        <a:rPr lang="en-US" sz="1400" baseline="0" dirty="0" smtClean="0"/>
                        <a:t>Opposite lobe interprets visual signals from </a:t>
                      </a:r>
                      <a:r>
                        <a:rPr lang="en-US" sz="1400" baseline="0" dirty="0" err="1" smtClean="0"/>
                        <a:t>contralateral</a:t>
                      </a:r>
                      <a:r>
                        <a:rPr lang="en-US" sz="1400" baseline="0" dirty="0" smtClean="0"/>
                        <a:t> visual space</a:t>
                      </a:r>
                      <a:endParaRPr lang="en-US" sz="1400" dirty="0"/>
                    </a:p>
                  </a:txBody>
                  <a:tcPr anchor="ctr"/>
                </a:tc>
                <a:tc>
                  <a:txBody>
                    <a:bodyPr/>
                    <a:lstStyle/>
                    <a:p>
                      <a:r>
                        <a:rPr lang="en-US" sz="1400" dirty="0" smtClean="0"/>
                        <a:t>Visual defect in</a:t>
                      </a:r>
                      <a:r>
                        <a:rPr lang="en-US" sz="1400" baseline="0" dirty="0" smtClean="0"/>
                        <a:t> opposite field of vision, double-vision, functional blindness (no consciousness of what is being viewed)</a:t>
                      </a:r>
                      <a:endParaRPr lang="en-US" sz="1400" dirty="0" smtClean="0"/>
                    </a:p>
                  </a:txBody>
                  <a:tcPr anchor="ctr"/>
                </a:tc>
              </a:tr>
            </a:tbl>
          </a:graphicData>
        </a:graphic>
      </p:graphicFrame>
      <p:pic>
        <p:nvPicPr>
          <p:cNvPr id="8" name="Picture 2"/>
          <p:cNvPicPr>
            <a:picLocks noGrp="1" noChangeAspect="1" noChangeArrowheads="1"/>
          </p:cNvPicPr>
          <p:nvPr>
            <p:ph idx="1"/>
          </p:nvPr>
        </p:nvPicPr>
        <p:blipFill>
          <a:blip r:embed="rId3" cstate="print">
            <a:clrChange>
              <a:clrFrom>
                <a:srgbClr val="FEFEFE"/>
              </a:clrFrom>
              <a:clrTo>
                <a:srgbClr val="FEFEFE">
                  <a:alpha val="0"/>
                </a:srgbClr>
              </a:clrTo>
            </a:clrChange>
          </a:blip>
          <a:srcRect l="19505" t="28664" r="37041" b="26724"/>
          <a:stretch>
            <a:fillRect/>
          </a:stretch>
        </p:blipFill>
        <p:spPr bwMode="auto">
          <a:xfrm>
            <a:off x="2943225" y="809625"/>
            <a:ext cx="3427851" cy="3019426"/>
          </a:xfrm>
          <a:prstGeom prst="rect">
            <a:avLst/>
          </a:prstGeom>
          <a:noFill/>
          <a:ln w="9525">
            <a:noFill/>
            <a:miter lim="800000"/>
            <a:headEnd/>
            <a:tailEnd/>
          </a:ln>
          <a:effectLst/>
        </p:spPr>
      </p:pic>
      <p:cxnSp>
        <p:nvCxnSpPr>
          <p:cNvPr id="9" name="Straight Connector 8"/>
          <p:cNvCxnSpPr/>
          <p:nvPr/>
        </p:nvCxnSpPr>
        <p:spPr>
          <a:xfrm rot="16200000" flipH="1">
            <a:off x="2947989" y="757236"/>
            <a:ext cx="647699" cy="54292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62586" y="2957514"/>
            <a:ext cx="1085854" cy="71437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62501" y="3067049"/>
            <a:ext cx="628649" cy="41910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886076" y="2857503"/>
            <a:ext cx="285750" cy="1714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V="1">
            <a:off x="3514725" y="3371855"/>
            <a:ext cx="209552" cy="19049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276975" y="866775"/>
            <a:ext cx="171450" cy="5048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05349" y="3248026"/>
            <a:ext cx="1038225"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924174" y="3581401"/>
            <a:ext cx="1133476"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267075" y="223837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rot="5400000">
            <a:off x="5291141" y="757238"/>
            <a:ext cx="200023" cy="952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4578" name="Rectangle 4"/>
          <p:cNvSpPr>
            <a:spLocks noGrp="1" noChangeArrowheads="1"/>
          </p:cNvSpPr>
          <p:nvPr>
            <p:ph type="title"/>
          </p:nvPr>
        </p:nvSpPr>
        <p:spPr/>
        <p:txBody>
          <a:bodyPr/>
          <a:lstStyle/>
          <a:p>
            <a:r>
              <a:rPr lang="en-US" dirty="0" smtClean="0"/>
              <a:t>Occipital Lobes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Neurovascular Anatomy</a:t>
            </a:r>
            <a:endParaRPr lang="en-US" dirty="0"/>
          </a:p>
        </p:txBody>
      </p:sp>
      <p:graphicFrame>
        <p:nvGraphicFramePr>
          <p:cNvPr id="4" name="Object 2"/>
          <p:cNvGraphicFramePr>
            <a:graphicFrameLocks noChangeAspect="1"/>
          </p:cNvGraphicFramePr>
          <p:nvPr/>
        </p:nvGraphicFramePr>
        <p:xfrm>
          <a:off x="2562225" y="935583"/>
          <a:ext cx="4305300" cy="5903367"/>
        </p:xfrm>
        <a:graphic>
          <a:graphicData uri="http://schemas.openxmlformats.org/presentationml/2006/ole">
            <p:oleObj spid="_x0000_s5122" name="Document" r:id="rId3" imgW="3190320" imgH="4130640" progId="Word.Document.8">
              <p:embed/>
            </p:oleObj>
          </a:graphicData>
        </a:graphic>
      </p:graphicFrame>
      <p:sp>
        <p:nvSpPr>
          <p:cNvPr id="5" name="TextBox 4"/>
          <p:cNvSpPr txBox="1"/>
          <p:nvPr/>
        </p:nvSpPr>
        <p:spPr>
          <a:xfrm>
            <a:off x="3695700" y="6096000"/>
            <a:ext cx="885825" cy="338554"/>
          </a:xfrm>
          <a:prstGeom prst="rect">
            <a:avLst/>
          </a:prstGeom>
          <a:noFill/>
        </p:spPr>
        <p:txBody>
          <a:bodyPr wrap="square" rtlCol="0">
            <a:spAutoFit/>
          </a:bodyPr>
          <a:lstStyle/>
          <a:p>
            <a:r>
              <a:rPr lang="en-US" sz="1600" b="1" dirty="0" smtClean="0">
                <a:latin typeface="Arial" pitchFamily="34" charset="0"/>
                <a:cs typeface="Arial" pitchFamily="34" charset="0"/>
              </a:rPr>
              <a:t>Arch</a:t>
            </a:r>
            <a:endParaRPr lang="en-US" sz="1600" b="1" dirty="0">
              <a:latin typeface="Arial" pitchFamily="34" charset="0"/>
              <a:cs typeface="Arial" pitchFamily="34" charset="0"/>
            </a:endParaRPr>
          </a:p>
        </p:txBody>
      </p:sp>
      <p:cxnSp>
        <p:nvCxnSpPr>
          <p:cNvPr id="8" name="Straight Connector 7"/>
          <p:cNvCxnSpPr/>
          <p:nvPr/>
        </p:nvCxnSpPr>
        <p:spPr>
          <a:xfrm>
            <a:off x="3381374" y="4200525"/>
            <a:ext cx="82296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524249" y="3143250"/>
            <a:ext cx="54864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57225" y="2962275"/>
            <a:ext cx="2905125" cy="338554"/>
          </a:xfrm>
          <a:prstGeom prst="rect">
            <a:avLst/>
          </a:prstGeom>
          <a:solidFill>
            <a:schemeClr val="bg1"/>
          </a:solidFill>
          <a:effectLst>
            <a:softEdge rad="31750"/>
          </a:effectLst>
        </p:spPr>
        <p:txBody>
          <a:bodyPr wrap="square" rtlCol="0">
            <a:spAutoFit/>
          </a:bodyPr>
          <a:lstStyle/>
          <a:p>
            <a:r>
              <a:rPr lang="en-US" sz="1600" b="1" dirty="0" smtClean="0">
                <a:latin typeface="Arial" pitchFamily="34" charset="0"/>
                <a:cs typeface="Arial" pitchFamily="34" charset="0"/>
              </a:rPr>
              <a:t>Internal Carotid Artery (ICA)</a:t>
            </a:r>
            <a:endParaRPr lang="en-US" sz="1600" b="1" dirty="0">
              <a:latin typeface="Arial" pitchFamily="34" charset="0"/>
              <a:cs typeface="Arial" pitchFamily="34" charset="0"/>
            </a:endParaRPr>
          </a:p>
        </p:txBody>
      </p:sp>
      <p:sp>
        <p:nvSpPr>
          <p:cNvPr id="6" name="TextBox 5"/>
          <p:cNvSpPr txBox="1"/>
          <p:nvPr/>
        </p:nvSpPr>
        <p:spPr>
          <a:xfrm>
            <a:off x="657225" y="4029075"/>
            <a:ext cx="2838450" cy="307777"/>
          </a:xfrm>
          <a:prstGeom prst="rect">
            <a:avLst/>
          </a:prstGeom>
          <a:solidFill>
            <a:schemeClr val="bg1"/>
          </a:solidFill>
          <a:effectLst>
            <a:softEdge rad="31750"/>
          </a:effectLst>
        </p:spPr>
        <p:txBody>
          <a:bodyPr wrap="square" rtlCol="0">
            <a:spAutoFit/>
          </a:bodyPr>
          <a:lstStyle/>
          <a:p>
            <a:r>
              <a:rPr lang="en-US" sz="1400" b="1" dirty="0" smtClean="0">
                <a:latin typeface="Arial" pitchFamily="34" charset="0"/>
                <a:cs typeface="Arial" pitchFamily="34" charset="0"/>
              </a:rPr>
              <a:t>Common Carotid Artery (CCA)</a:t>
            </a:r>
            <a:endParaRPr lang="en-US" sz="1400" b="1" dirty="0">
              <a:latin typeface="Arial" pitchFamily="34" charset="0"/>
              <a:cs typeface="Arial" pitchFamily="34" charset="0"/>
            </a:endParaRPr>
          </a:p>
        </p:txBody>
      </p:sp>
      <p:cxnSp>
        <p:nvCxnSpPr>
          <p:cNvPr id="19" name="Straight Connector 18"/>
          <p:cNvCxnSpPr/>
          <p:nvPr/>
        </p:nvCxnSpPr>
        <p:spPr>
          <a:xfrm>
            <a:off x="3695699" y="2076450"/>
            <a:ext cx="91440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7225" y="1914525"/>
            <a:ext cx="3143250" cy="338554"/>
          </a:xfrm>
          <a:prstGeom prst="rect">
            <a:avLst/>
          </a:prstGeom>
          <a:solidFill>
            <a:schemeClr val="bg1"/>
          </a:solidFill>
          <a:effectLst>
            <a:softEdge rad="31750"/>
          </a:effectLst>
        </p:spPr>
        <p:txBody>
          <a:bodyPr wrap="square" rtlCol="0">
            <a:spAutoFit/>
          </a:bodyPr>
          <a:lstStyle/>
          <a:p>
            <a:r>
              <a:rPr lang="en-US" sz="1600" b="1" dirty="0" smtClean="0">
                <a:latin typeface="Arial" pitchFamily="34" charset="0"/>
                <a:cs typeface="Arial" pitchFamily="34" charset="0"/>
              </a:rPr>
              <a:t>Anterior Cerebral Artery (ACA)</a:t>
            </a:r>
            <a:endParaRPr lang="en-US" sz="1600" b="1" dirty="0">
              <a:latin typeface="Arial" pitchFamily="34" charset="0"/>
              <a:cs typeface="Arial" pitchFamily="34" charset="0"/>
            </a:endParaRPr>
          </a:p>
        </p:txBody>
      </p:sp>
      <p:cxnSp>
        <p:nvCxnSpPr>
          <p:cNvPr id="24" name="Straight Connector 23"/>
          <p:cNvCxnSpPr/>
          <p:nvPr/>
        </p:nvCxnSpPr>
        <p:spPr>
          <a:xfrm flipH="1">
            <a:off x="4781549" y="2819400"/>
            <a:ext cx="137160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838825" y="2647950"/>
            <a:ext cx="3314700" cy="338554"/>
          </a:xfrm>
          <a:prstGeom prst="rect">
            <a:avLst/>
          </a:prstGeom>
          <a:solidFill>
            <a:schemeClr val="bg1"/>
          </a:solidFill>
          <a:effectLst>
            <a:softEdge rad="31750"/>
          </a:effectLst>
        </p:spPr>
        <p:txBody>
          <a:bodyPr wrap="square" rtlCol="0">
            <a:spAutoFit/>
          </a:bodyPr>
          <a:lstStyle/>
          <a:p>
            <a:r>
              <a:rPr lang="en-US" sz="1600" b="1" dirty="0" smtClean="0">
                <a:latin typeface="Arial" pitchFamily="34" charset="0"/>
                <a:cs typeface="Arial" pitchFamily="34" charset="0"/>
              </a:rPr>
              <a:t>Posterior Cerebral Artery (PCA)</a:t>
            </a:r>
            <a:endParaRPr lang="en-US" sz="1600" b="1" dirty="0">
              <a:latin typeface="Arial" pitchFamily="34" charset="0"/>
              <a:cs typeface="Arial" pitchFamily="34" charset="0"/>
            </a:endParaRPr>
          </a:p>
        </p:txBody>
      </p:sp>
      <p:cxnSp>
        <p:nvCxnSpPr>
          <p:cNvPr id="26" name="Straight Connector 25"/>
          <p:cNvCxnSpPr/>
          <p:nvPr/>
        </p:nvCxnSpPr>
        <p:spPr>
          <a:xfrm flipH="1">
            <a:off x="4705349" y="3067050"/>
            <a:ext cx="137160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838825" y="2914650"/>
            <a:ext cx="2286000" cy="338554"/>
          </a:xfrm>
          <a:prstGeom prst="rect">
            <a:avLst/>
          </a:prstGeom>
          <a:solidFill>
            <a:schemeClr val="bg1"/>
          </a:solidFill>
          <a:effectLst>
            <a:softEdge rad="31750"/>
          </a:effectLst>
        </p:spPr>
        <p:txBody>
          <a:bodyPr wrap="square" rtlCol="0">
            <a:spAutoFit/>
          </a:bodyPr>
          <a:lstStyle/>
          <a:p>
            <a:r>
              <a:rPr lang="en-US" sz="1600" b="1" dirty="0" smtClean="0">
                <a:latin typeface="Arial" pitchFamily="34" charset="0"/>
                <a:cs typeface="Arial" pitchFamily="34" charset="0"/>
              </a:rPr>
              <a:t>Basilar Artery</a:t>
            </a:r>
            <a:endParaRPr lang="en-US" sz="1600" b="1" dirty="0">
              <a:latin typeface="Arial" pitchFamily="34" charset="0"/>
              <a:cs typeface="Arial" pitchFamily="34" charset="0"/>
            </a:endParaRPr>
          </a:p>
        </p:txBody>
      </p:sp>
      <p:cxnSp>
        <p:nvCxnSpPr>
          <p:cNvPr id="28" name="Straight Connector 27"/>
          <p:cNvCxnSpPr/>
          <p:nvPr/>
        </p:nvCxnSpPr>
        <p:spPr>
          <a:xfrm flipH="1">
            <a:off x="5048249" y="3352800"/>
            <a:ext cx="91440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838825" y="3181350"/>
            <a:ext cx="3143250" cy="338554"/>
          </a:xfrm>
          <a:prstGeom prst="rect">
            <a:avLst/>
          </a:prstGeom>
          <a:solidFill>
            <a:schemeClr val="bg1"/>
          </a:solidFill>
          <a:effectLst>
            <a:softEdge rad="31750"/>
          </a:effectLst>
        </p:spPr>
        <p:txBody>
          <a:bodyPr wrap="square" rtlCol="0">
            <a:spAutoFit/>
          </a:bodyPr>
          <a:lstStyle/>
          <a:p>
            <a:r>
              <a:rPr lang="en-US" sz="1600" b="1" dirty="0" smtClean="0">
                <a:latin typeface="Arial" pitchFamily="34" charset="0"/>
                <a:cs typeface="Arial" pitchFamily="34" charset="0"/>
              </a:rPr>
              <a:t>Vertebral Artery</a:t>
            </a:r>
            <a:endParaRPr lang="en-US" sz="1600" b="1" dirty="0">
              <a:latin typeface="Arial" pitchFamily="34" charset="0"/>
              <a:cs typeface="Arial" pitchFamily="34" charset="0"/>
            </a:endParaRPr>
          </a:p>
        </p:txBody>
      </p:sp>
      <p:cxnSp>
        <p:nvCxnSpPr>
          <p:cNvPr id="30" name="Straight Connector 29"/>
          <p:cNvCxnSpPr/>
          <p:nvPr/>
        </p:nvCxnSpPr>
        <p:spPr>
          <a:xfrm>
            <a:off x="3362324" y="2409825"/>
            <a:ext cx="914400" cy="1588"/>
          </a:xfrm>
          <a:prstGeom prst="line">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7225" y="2247900"/>
            <a:ext cx="3143250" cy="338554"/>
          </a:xfrm>
          <a:prstGeom prst="rect">
            <a:avLst/>
          </a:prstGeom>
          <a:solidFill>
            <a:schemeClr val="bg1"/>
          </a:solidFill>
          <a:effectLst>
            <a:softEdge rad="31750"/>
          </a:effectLst>
        </p:spPr>
        <p:txBody>
          <a:bodyPr wrap="square" rtlCol="0">
            <a:spAutoFit/>
          </a:bodyPr>
          <a:lstStyle/>
          <a:p>
            <a:r>
              <a:rPr lang="en-US" sz="1600" b="1" dirty="0" smtClean="0">
                <a:latin typeface="Arial" pitchFamily="34" charset="0"/>
                <a:cs typeface="Arial" pitchFamily="34" charset="0"/>
              </a:rPr>
              <a:t>Middle Cerebral Artery (MCA)</a:t>
            </a:r>
            <a:endParaRPr lang="en-US" sz="1600" b="1" dirty="0">
              <a:latin typeface="Arial" pitchFamily="34" charset="0"/>
              <a:cs typeface="Arial" pitchFamily="34" charset="0"/>
            </a:endParaRPr>
          </a:p>
        </p:txBody>
      </p:sp>
      <p:sp>
        <p:nvSpPr>
          <p:cNvPr id="31" name="TextBox 30"/>
          <p:cNvSpPr txBox="1"/>
          <p:nvPr/>
        </p:nvSpPr>
        <p:spPr>
          <a:xfrm>
            <a:off x="666750" y="1524000"/>
            <a:ext cx="2381250" cy="369332"/>
          </a:xfrm>
          <a:prstGeom prst="rect">
            <a:avLst/>
          </a:prstGeom>
          <a:noFill/>
        </p:spPr>
        <p:txBody>
          <a:bodyPr wrap="square" rtlCol="0">
            <a:spAutoFit/>
          </a:bodyPr>
          <a:lstStyle/>
          <a:p>
            <a:r>
              <a:rPr lang="en-US" b="1" u="sng" dirty="0" smtClean="0">
                <a:solidFill>
                  <a:schemeClr val="tx2"/>
                </a:solidFill>
                <a:latin typeface="Arial" pitchFamily="34" charset="0"/>
                <a:cs typeface="Arial" pitchFamily="34" charset="0"/>
              </a:rPr>
              <a:t>Anterior Anatomy</a:t>
            </a:r>
            <a:endParaRPr lang="en-US" b="1" u="sng" dirty="0">
              <a:solidFill>
                <a:schemeClr val="tx2"/>
              </a:solidFill>
              <a:latin typeface="Arial" pitchFamily="34" charset="0"/>
              <a:cs typeface="Arial" pitchFamily="34" charset="0"/>
            </a:endParaRPr>
          </a:p>
        </p:txBody>
      </p:sp>
      <p:sp>
        <p:nvSpPr>
          <p:cNvPr id="32" name="TextBox 31"/>
          <p:cNvSpPr txBox="1"/>
          <p:nvPr/>
        </p:nvSpPr>
        <p:spPr>
          <a:xfrm>
            <a:off x="5838825" y="2286000"/>
            <a:ext cx="2381250" cy="369332"/>
          </a:xfrm>
          <a:prstGeom prst="rect">
            <a:avLst/>
          </a:prstGeom>
          <a:noFill/>
        </p:spPr>
        <p:txBody>
          <a:bodyPr wrap="square" rtlCol="0">
            <a:spAutoFit/>
          </a:bodyPr>
          <a:lstStyle/>
          <a:p>
            <a:r>
              <a:rPr lang="en-US" b="1" u="sng" dirty="0" smtClean="0">
                <a:solidFill>
                  <a:schemeClr val="tx2"/>
                </a:solidFill>
                <a:latin typeface="Arial" pitchFamily="34" charset="0"/>
                <a:cs typeface="Arial" pitchFamily="34" charset="0"/>
              </a:rPr>
              <a:t>Posterior Anatomy</a:t>
            </a:r>
            <a:endParaRPr lang="en-US" b="1" u="sng" dirty="0">
              <a:solidFill>
                <a:schemeClr val="tx2"/>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dirty="0" smtClean="0"/>
              <a:t>Circle of Willis</a:t>
            </a:r>
          </a:p>
        </p:txBody>
      </p:sp>
      <p:sp>
        <p:nvSpPr>
          <p:cNvPr id="60419" name="Content Placeholder 5"/>
          <p:cNvSpPr>
            <a:spLocks noGrp="1"/>
          </p:cNvSpPr>
          <p:nvPr>
            <p:ph idx="1"/>
          </p:nvPr>
        </p:nvSpPr>
        <p:spPr/>
        <p:txBody>
          <a:bodyPr/>
          <a:lstStyle/>
          <a:p>
            <a:pPr marL="228600" indent="-228600" eaLnBrk="1" hangingPunct="1">
              <a:lnSpc>
                <a:spcPct val="90000"/>
              </a:lnSpc>
            </a:pPr>
            <a:r>
              <a:rPr lang="en-US" sz="2000" dirty="0" smtClean="0"/>
              <a:t>System of vessels in the cerebral circulation that provide collateral flow</a:t>
            </a:r>
          </a:p>
          <a:p>
            <a:pPr marL="228600" indent="-228600" eaLnBrk="1" hangingPunct="1">
              <a:lnSpc>
                <a:spcPct val="90000"/>
              </a:lnSpc>
              <a:spcBef>
                <a:spcPts val="1200"/>
              </a:spcBef>
            </a:pPr>
            <a:r>
              <a:rPr lang="en-US" sz="2000" dirty="0" smtClean="0"/>
              <a:t>Important safeguard for those suffering from carotid bifurcation disease</a:t>
            </a:r>
          </a:p>
        </p:txBody>
      </p:sp>
      <p:pic>
        <p:nvPicPr>
          <p:cNvPr id="5" name="Picture 5" descr="C:\Users\acurtin\Desktop\Vessels.png"/>
          <p:cNvPicPr>
            <a:picLocks noChangeAspect="1" noChangeArrowheads="1"/>
          </p:cNvPicPr>
          <p:nvPr/>
        </p:nvPicPr>
        <p:blipFill>
          <a:blip r:embed="rId3" cstate="print"/>
          <a:srcRect l="17762" r="20235" b="44082"/>
          <a:stretch>
            <a:fillRect/>
          </a:stretch>
        </p:blipFill>
        <p:spPr bwMode="auto">
          <a:xfrm>
            <a:off x="3124200" y="2422525"/>
            <a:ext cx="3590925" cy="4435475"/>
          </a:xfrm>
          <a:prstGeom prst="rect">
            <a:avLst/>
          </a:prstGeom>
          <a:noFill/>
        </p:spPr>
      </p:pic>
      <p:sp>
        <p:nvSpPr>
          <p:cNvPr id="6" name="Oval 5"/>
          <p:cNvSpPr/>
          <p:nvPr/>
        </p:nvSpPr>
        <p:spPr>
          <a:xfrm>
            <a:off x="4486274" y="4343400"/>
            <a:ext cx="971551" cy="7524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r>
              <a:rPr lang="en-US" dirty="0" smtClean="0"/>
              <a:t>Common Carotid Artery</a:t>
            </a:r>
          </a:p>
        </p:txBody>
      </p:sp>
      <p:sp>
        <p:nvSpPr>
          <p:cNvPr id="43013" name="Rectangle 4"/>
          <p:cNvSpPr>
            <a:spLocks noGrp="1" noChangeArrowheads="1"/>
          </p:cNvSpPr>
          <p:nvPr>
            <p:ph idx="1"/>
          </p:nvPr>
        </p:nvSpPr>
        <p:spPr>
          <a:xfrm>
            <a:off x="1066800" y="1066800"/>
            <a:ext cx="5486400" cy="4419600"/>
          </a:xfrm>
        </p:spPr>
        <p:txBody>
          <a:bodyPr/>
          <a:lstStyle/>
          <a:p>
            <a:pPr marL="381000" indent="-381000" eaLnBrk="1" hangingPunct="1">
              <a:spcBef>
                <a:spcPts val="1800"/>
              </a:spcBef>
            </a:pPr>
            <a:r>
              <a:rPr lang="en-US" sz="2200" dirty="0" smtClean="0"/>
              <a:t>Bifurcates into</a:t>
            </a:r>
          </a:p>
          <a:p>
            <a:pPr marL="781050" lvl="1" indent="-381000" eaLnBrk="1" hangingPunct="1">
              <a:spcBef>
                <a:spcPts val="1800"/>
              </a:spcBef>
            </a:pPr>
            <a:r>
              <a:rPr lang="en-US" sz="2000" dirty="0" smtClean="0"/>
              <a:t>External carotid artery (ECA) - smaller branch</a:t>
            </a:r>
          </a:p>
          <a:p>
            <a:pPr marL="781050" lvl="1" indent="-381000" eaLnBrk="1" hangingPunct="1">
              <a:spcBef>
                <a:spcPts val="1800"/>
              </a:spcBef>
            </a:pPr>
            <a:r>
              <a:rPr lang="en-US" sz="2000" dirty="0" smtClean="0"/>
              <a:t>Internal carotid artery (ICA) - larger branch</a:t>
            </a:r>
          </a:p>
        </p:txBody>
      </p:sp>
      <p:pic>
        <p:nvPicPr>
          <p:cNvPr id="15" name="Picture 5" descr="C:\Users\acurtin\Desktop\Vessels.png"/>
          <p:cNvPicPr>
            <a:picLocks noChangeAspect="1" noChangeArrowheads="1"/>
          </p:cNvPicPr>
          <p:nvPr/>
        </p:nvPicPr>
        <p:blipFill>
          <a:blip r:embed="rId3" cstate="print"/>
          <a:srcRect r="43260" b="32779"/>
          <a:stretch>
            <a:fillRect/>
          </a:stretch>
        </p:blipFill>
        <p:spPr bwMode="auto">
          <a:xfrm>
            <a:off x="5857875" y="1117600"/>
            <a:ext cx="3286125" cy="5332015"/>
          </a:xfrm>
          <a:prstGeom prst="rect">
            <a:avLst/>
          </a:prstGeom>
          <a:noFill/>
        </p:spPr>
      </p:pic>
      <p:sp>
        <p:nvSpPr>
          <p:cNvPr id="17" name="5-Point Star 16"/>
          <p:cNvSpPr/>
          <p:nvPr/>
        </p:nvSpPr>
        <p:spPr>
          <a:xfrm>
            <a:off x="7905750" y="5153025"/>
            <a:ext cx="276225" cy="2762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SC Master">
  <a:themeElements>
    <a:clrScheme name="Complete Stroke Care">
      <a:dk1>
        <a:sysClr val="windowText" lastClr="000000"/>
      </a:dk1>
      <a:lt1>
        <a:sysClr val="window" lastClr="FFFFFF"/>
      </a:lt1>
      <a:dk2>
        <a:srgbClr val="5381AC"/>
      </a:dk2>
      <a:lt2>
        <a:srgbClr val="EEECE1"/>
      </a:lt2>
      <a:accent1>
        <a:srgbClr val="AAB300"/>
      </a:accent1>
      <a:accent2>
        <a:srgbClr val="DBDE72"/>
      </a:accent2>
      <a:accent3>
        <a:srgbClr val="ECAC00"/>
      </a:accent3>
      <a:accent4>
        <a:srgbClr val="5F6A72"/>
      </a:accent4>
      <a:accent5>
        <a:srgbClr val="C0C0C0"/>
      </a:accent5>
      <a:accent6>
        <a:srgbClr val="DDDDD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SC Master">
  <a:themeElements>
    <a:clrScheme name="Stryker CSC">
      <a:dk1>
        <a:sysClr val="windowText" lastClr="000000"/>
      </a:dk1>
      <a:lt1>
        <a:sysClr val="window" lastClr="FFFFFF"/>
      </a:lt1>
      <a:dk2>
        <a:srgbClr val="5381AC"/>
      </a:dk2>
      <a:lt2>
        <a:srgbClr val="EEECE1"/>
      </a:lt2>
      <a:accent1>
        <a:srgbClr val="AAB300"/>
      </a:accent1>
      <a:accent2>
        <a:srgbClr val="DBDE72"/>
      </a:accent2>
      <a:accent3>
        <a:srgbClr val="ECAC00"/>
      </a:accent3>
      <a:accent4>
        <a:srgbClr val="5F6A72"/>
      </a:accent4>
      <a:accent5>
        <a:srgbClr val="C0C0C0"/>
      </a:accent5>
      <a:accent6>
        <a:srgbClr val="DDDDD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SC Master">
  <a:themeElements>
    <a:clrScheme name="Stryker CSC">
      <a:dk1>
        <a:sysClr val="windowText" lastClr="000000"/>
      </a:dk1>
      <a:lt1>
        <a:sysClr val="window" lastClr="FFFFFF"/>
      </a:lt1>
      <a:dk2>
        <a:srgbClr val="5381AC"/>
      </a:dk2>
      <a:lt2>
        <a:srgbClr val="EEECE1"/>
      </a:lt2>
      <a:accent1>
        <a:srgbClr val="AAB300"/>
      </a:accent1>
      <a:accent2>
        <a:srgbClr val="DBDE72"/>
      </a:accent2>
      <a:accent3>
        <a:srgbClr val="ECAC00"/>
      </a:accent3>
      <a:accent4>
        <a:srgbClr val="5F6A72"/>
      </a:accent4>
      <a:accent5>
        <a:srgbClr val="C0C0C0"/>
      </a:accent5>
      <a:accent6>
        <a:srgbClr val="DDDDD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smtClean="0"/>
        </a:defPPr>
      </a:lstStyle>
    </a:txDef>
  </a:objectDefaults>
  <a:extraClrSchemeLst/>
</a:theme>
</file>

<file path=ppt/theme/theme4.xml><?xml version="1.0" encoding="utf-8"?>
<a:theme xmlns:a="http://schemas.openxmlformats.org/drawingml/2006/main" name="3_CSC Master">
  <a:themeElements>
    <a:clrScheme name="Stryker CSC">
      <a:dk1>
        <a:sysClr val="windowText" lastClr="000000"/>
      </a:dk1>
      <a:lt1>
        <a:sysClr val="window" lastClr="FFFFFF"/>
      </a:lt1>
      <a:dk2>
        <a:srgbClr val="5381AC"/>
      </a:dk2>
      <a:lt2>
        <a:srgbClr val="EEECE1"/>
      </a:lt2>
      <a:accent1>
        <a:srgbClr val="AAB300"/>
      </a:accent1>
      <a:accent2>
        <a:srgbClr val="DBDE72"/>
      </a:accent2>
      <a:accent3>
        <a:srgbClr val="ECAC00"/>
      </a:accent3>
      <a:accent4>
        <a:srgbClr val="5F6A72"/>
      </a:accent4>
      <a:accent5>
        <a:srgbClr val="C0C0C0"/>
      </a:accent5>
      <a:accent6>
        <a:srgbClr val="DDDDD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smtClean="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2388</Words>
  <Application>Microsoft Office PowerPoint</Application>
  <PresentationFormat>On-screen Show (4:3)</PresentationFormat>
  <Paragraphs>344</Paragraphs>
  <Slides>17</Slides>
  <Notes>12</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17</vt:i4>
      </vt:variant>
    </vt:vector>
  </HeadingPairs>
  <TitlesOfParts>
    <vt:vector size="22" baseType="lpstr">
      <vt:lpstr>CSC Master</vt:lpstr>
      <vt:lpstr>1_CSC Master</vt:lpstr>
      <vt:lpstr>2_CSC Master</vt:lpstr>
      <vt:lpstr>3_CSC Master</vt:lpstr>
      <vt:lpstr>Document</vt:lpstr>
      <vt:lpstr>Module 2: Basic Neuroanatomy &amp; Signs of Stroke</vt:lpstr>
      <vt:lpstr>4 Major Lobes of the Brain</vt:lpstr>
      <vt:lpstr>The Frontal Lobe</vt:lpstr>
      <vt:lpstr>Parietal Lobes</vt:lpstr>
      <vt:lpstr>Temporal Lobes</vt:lpstr>
      <vt:lpstr>Occipital Lobes</vt:lpstr>
      <vt:lpstr>Neurovascular Anatomy</vt:lpstr>
      <vt:lpstr>Circle of Willis</vt:lpstr>
      <vt:lpstr>Common Carotid Artery</vt:lpstr>
      <vt:lpstr>Internal Carotid Artery (ICA)</vt:lpstr>
      <vt:lpstr>Middle Cerebral Artery</vt:lpstr>
      <vt:lpstr>Anterior Cerebral Artery</vt:lpstr>
      <vt:lpstr>Anterior Circulation Stroke Signs</vt:lpstr>
      <vt:lpstr>Vertebral Artery</vt:lpstr>
      <vt:lpstr>Basilar Artery</vt:lpstr>
      <vt:lpstr>Posterior Cerebral Artery</vt:lpstr>
      <vt:lpstr>Posterior Circulation Stroke Signs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mcimino</dc:creator>
  <cp:lastModifiedBy>acurtin</cp:lastModifiedBy>
  <cp:revision>34</cp:revision>
  <dcterms:created xsi:type="dcterms:W3CDTF">2012-12-14T23:00:19Z</dcterms:created>
  <dcterms:modified xsi:type="dcterms:W3CDTF">2013-02-22T17:51:02Z</dcterms:modified>
</cp:coreProperties>
</file>