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9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65ED-1A8D-49F7-B6E0-0BEF586D26F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79A8-0D94-473A-AFA9-363BE9CE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2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395DFD-2C06-4422-B5D4-701C7377C1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751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D4D38-4AD4-4B5D-AAF1-CE5C617664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842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E0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2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E0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E0D9"/>
                </a:solidFill>
              </a:defRPr>
            </a:lvl1pPr>
            <a:lvl2pPr>
              <a:defRPr>
                <a:solidFill>
                  <a:srgbClr val="E5E0D9"/>
                </a:solidFill>
              </a:defRPr>
            </a:lvl2pPr>
            <a:lvl3pPr>
              <a:defRPr>
                <a:solidFill>
                  <a:srgbClr val="E5E0D9"/>
                </a:solidFill>
              </a:defRPr>
            </a:lvl3pPr>
            <a:lvl4pPr>
              <a:defRPr>
                <a:solidFill>
                  <a:srgbClr val="E5E0D9"/>
                </a:solidFill>
              </a:defRPr>
            </a:lvl4pPr>
            <a:lvl5pPr>
              <a:defRPr>
                <a:solidFill>
                  <a:srgbClr val="E5E0D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0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14189-192C-4482-8AF4-12CA55124D7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AAB1B-85B2-4C92-8395-062D98DB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0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14189-192C-4482-8AF4-12CA55124D7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AAB1B-85B2-4C92-8395-062D98DB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5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1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676400"/>
            <a:ext cx="9067800" cy="1362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IV 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PA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Review: Thrombolytic Decision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Diagnosis of AIS with measurable </a:t>
            </a:r>
            <a:r>
              <a:rPr lang="en-US" dirty="0" err="1" smtClean="0">
                <a:solidFill>
                  <a:schemeClr val="tx1"/>
                </a:solidFill>
              </a:rPr>
              <a:t>nneuro</a:t>
            </a:r>
            <a:r>
              <a:rPr lang="en-US" dirty="0" smtClean="0">
                <a:solidFill>
                  <a:schemeClr val="tx1"/>
                </a:solidFill>
              </a:rPr>
              <a:t> deficits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Onset of symptoms &lt;3 hours*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Age ≥ 18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*See guidance for up to 4.5 hours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Guidelines for the Early Management of Patients With Acute Ischemic </a:t>
            </a:r>
            <a:r>
              <a:rPr lang="en-US" sz="1400" b="1" dirty="0" smtClean="0">
                <a:solidFill>
                  <a:schemeClr val="tx1"/>
                </a:solidFill>
              </a:rPr>
              <a:t>Stroke  A </a:t>
            </a:r>
            <a:r>
              <a:rPr lang="en-US" sz="1400" b="1" dirty="0">
                <a:solidFill>
                  <a:schemeClr val="tx1"/>
                </a:solidFill>
              </a:rPr>
              <a:t>Guideline for Healthcare Professionals From the American Heart Association/American Stroke Association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IV </a:t>
            </a:r>
            <a:r>
              <a:rPr lang="en-US" dirty="0" err="1" smtClean="0">
                <a:solidFill>
                  <a:schemeClr val="tx1"/>
                </a:solidFill>
              </a:rPr>
              <a:t>tPA</a:t>
            </a:r>
            <a:r>
              <a:rPr lang="en-US" dirty="0" smtClean="0">
                <a:solidFill>
                  <a:schemeClr val="tx1"/>
                </a:solidFill>
              </a:rPr>
              <a:t> Inclusions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humed.adam.com/graphics/thomson/t106418c.jpg"/>
          <p:cNvPicPr>
            <a:picLocks noChangeAspect="1" noChangeArrowheads="1"/>
          </p:cNvPicPr>
          <p:nvPr/>
        </p:nvPicPr>
        <p:blipFill>
          <a:blip r:embed="rId2" cstate="print"/>
          <a:srcRect l="20531" t="12634" r="37198" b="22092"/>
          <a:stretch>
            <a:fillRect/>
          </a:stretch>
        </p:blipFill>
        <p:spPr bwMode="auto">
          <a:xfrm>
            <a:off x="5638800" y="2209800"/>
            <a:ext cx="2494935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7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IV </a:t>
            </a:r>
            <a:r>
              <a:rPr lang="en-US" dirty="0" err="1" smtClean="0">
                <a:solidFill>
                  <a:schemeClr val="tx1"/>
                </a:solidFill>
              </a:rPr>
              <a:t>tPA</a:t>
            </a:r>
            <a:r>
              <a:rPr lang="en-US" dirty="0" smtClean="0">
                <a:solidFill>
                  <a:schemeClr val="tx1"/>
                </a:solidFill>
              </a:rPr>
              <a:t> Exclusions up to 3 Hours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371600"/>
            <a:ext cx="4876799" cy="3962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Significant head trauma or stroke in last 3 months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Symptoms suggestive of SAH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History of ICH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Recent intracranial or </a:t>
            </a:r>
            <a:r>
              <a:rPr lang="en-US" sz="2400" dirty="0" err="1" smtClean="0">
                <a:solidFill>
                  <a:schemeClr val="bg2"/>
                </a:solidFill>
              </a:rPr>
              <a:t>intraspinal</a:t>
            </a:r>
            <a:r>
              <a:rPr lang="en-US" sz="2400" dirty="0" smtClean="0">
                <a:solidFill>
                  <a:schemeClr val="bg2"/>
                </a:solidFill>
              </a:rPr>
              <a:t> tumor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Intracranial neoplasm, AVM, or aneurysm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SPB &gt; 185, DBP &gt; 110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Glucose &lt; 50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810258" y="1241798"/>
            <a:ext cx="4343401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Active internal bleeding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Acute bleeding risk or coagulation disorder (</a:t>
            </a:r>
            <a:r>
              <a:rPr lang="en-US" sz="2400" dirty="0" err="1" smtClean="0">
                <a:solidFill>
                  <a:schemeClr val="bg2"/>
                </a:solidFill>
              </a:rPr>
              <a:t>Plt</a:t>
            </a:r>
            <a:r>
              <a:rPr lang="en-US" sz="2400" dirty="0" smtClean="0">
                <a:solidFill>
                  <a:schemeClr val="bg2"/>
                </a:solidFill>
              </a:rPr>
              <a:t> &lt;100)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Heparin in the last 48 </a:t>
            </a:r>
            <a:r>
              <a:rPr lang="en-US" sz="2400" dirty="0" err="1" smtClean="0">
                <a:solidFill>
                  <a:schemeClr val="bg2"/>
                </a:solidFill>
              </a:rPr>
              <a:t>hrs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Anticoagulant therapy with INR &gt; 1.7 or PT &gt; 15</a:t>
            </a:r>
          </a:p>
          <a:p>
            <a:r>
              <a:rPr lang="en-US" sz="2400" dirty="0" err="1" smtClean="0">
                <a:solidFill>
                  <a:schemeClr val="bg2"/>
                </a:solidFill>
              </a:rPr>
              <a:t>Pradaxa</a:t>
            </a:r>
            <a:r>
              <a:rPr lang="en-US" sz="2400" dirty="0" smtClean="0">
                <a:solidFill>
                  <a:schemeClr val="bg2"/>
                </a:solidFill>
              </a:rPr>
              <a:t> or </a:t>
            </a:r>
            <a:r>
              <a:rPr lang="en-US" sz="2400" dirty="0" err="1" smtClean="0">
                <a:solidFill>
                  <a:schemeClr val="bg2"/>
                </a:solidFill>
              </a:rPr>
              <a:t>Xarelto</a:t>
            </a:r>
            <a:r>
              <a:rPr lang="en-US" sz="2400" dirty="0" smtClean="0">
                <a:solidFill>
                  <a:schemeClr val="bg2"/>
                </a:solidFill>
              </a:rPr>
              <a:t> dose in the last 48 </a:t>
            </a:r>
            <a:r>
              <a:rPr lang="en-US" sz="2400" dirty="0" err="1" smtClean="0">
                <a:solidFill>
                  <a:schemeClr val="bg2"/>
                </a:solidFill>
              </a:rPr>
              <a:t>hrs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Multi-lobar infarction (</a:t>
            </a:r>
            <a:r>
              <a:rPr lang="en-US" sz="2400" dirty="0" err="1" smtClean="0">
                <a:solidFill>
                  <a:schemeClr val="bg2"/>
                </a:solidFill>
              </a:rPr>
              <a:t>hypodensity</a:t>
            </a:r>
            <a:r>
              <a:rPr lang="en-US" sz="2400" dirty="0" smtClean="0">
                <a:solidFill>
                  <a:schemeClr val="bg2"/>
                </a:solidFill>
              </a:rPr>
              <a:t> &gt; 1/3 cerebral hemisphere)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579566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Guidelines for the Early Management of Patients With Acute Ischemic Stroke  A Guideline for Healthcare Professionals From the American Heart Association/American Stroke Association</a:t>
            </a:r>
          </a:p>
        </p:txBody>
      </p:sp>
    </p:spTree>
    <p:extLst>
      <p:ext uri="{BB962C8B-B14F-4D97-AF65-F5344CB8AC3E}">
        <p14:creationId xmlns:p14="http://schemas.microsoft.com/office/powerpoint/2010/main" val="15847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3962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Only minor or rapidly improving symptoms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Pregnancy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Seizure at onset with </a:t>
            </a:r>
            <a:r>
              <a:rPr lang="en-US" dirty="0" err="1" smtClean="0">
                <a:solidFill>
                  <a:schemeClr val="tx1"/>
                </a:solidFill>
              </a:rPr>
              <a:t>postical</a:t>
            </a:r>
            <a:r>
              <a:rPr lang="en-US" dirty="0" smtClean="0">
                <a:solidFill>
                  <a:schemeClr val="tx1"/>
                </a:solidFill>
              </a:rPr>
              <a:t> residual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Major surgery or serious trauma in last 14 days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GI or GU bleeding in last 21 days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Acute MI in last 3 months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Relative Exclusions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791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Guidelines for the Early Management of Patients With Acute Ischemic Stroke  A Guideline for Healthcare Professionals From the American Heart Association/American Stroke Association</a:t>
            </a:r>
          </a:p>
        </p:txBody>
      </p:sp>
    </p:spTree>
    <p:extLst>
      <p:ext uri="{BB962C8B-B14F-4D97-AF65-F5344CB8AC3E}">
        <p14:creationId xmlns:p14="http://schemas.microsoft.com/office/powerpoint/2010/main" val="38770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NIHSS &gt; 25 or &lt; 5</a:t>
            </a:r>
          </a:p>
          <a:p>
            <a:r>
              <a:rPr lang="en-US" dirty="0" smtClean="0"/>
              <a:t>Any anticoagulants:  Coumadin, Heparin, etc.</a:t>
            </a:r>
          </a:p>
          <a:p>
            <a:r>
              <a:rPr lang="en-US" dirty="0" smtClean="0"/>
              <a:t>History of both diabetes and stroke</a:t>
            </a:r>
          </a:p>
          <a:p>
            <a:r>
              <a:rPr lang="en-US" dirty="0" smtClean="0"/>
              <a:t>Age &gt; 80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IV </a:t>
            </a:r>
            <a:r>
              <a:rPr lang="en-US" dirty="0" err="1" smtClean="0">
                <a:solidFill>
                  <a:schemeClr val="tx1"/>
                </a:solidFill>
              </a:rPr>
              <a:t>tPA</a:t>
            </a:r>
            <a:r>
              <a:rPr lang="en-US" dirty="0" smtClean="0">
                <a:solidFill>
                  <a:schemeClr val="tx1"/>
                </a:solidFill>
              </a:rPr>
              <a:t> Exclusions up to 4.5 Hours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27" y="57912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Guidelines for the Early Management of Patients With Acute Ischemic Stroke  A Guideline for Healthcare Professionals From the American Heart Association/American Stroke Association</a:t>
            </a:r>
          </a:p>
        </p:txBody>
      </p:sp>
    </p:spTree>
    <p:extLst>
      <p:ext uri="{BB962C8B-B14F-4D97-AF65-F5344CB8AC3E}">
        <p14:creationId xmlns:p14="http://schemas.microsoft.com/office/powerpoint/2010/main" val="2030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010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tPA</a:t>
            </a:r>
            <a:r>
              <a:rPr lang="en-US" dirty="0" smtClean="0">
                <a:solidFill>
                  <a:schemeClr val="tx1"/>
                </a:solidFill>
              </a:rPr>
              <a:t> Mixing/Administration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467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Transfer needle</a:t>
            </a:r>
          </a:p>
          <a:p>
            <a:pPr eaLnBrk="1" hangingPunct="1"/>
            <a:r>
              <a:rPr lang="en-US" smtClean="0"/>
              <a:t>100ml diluents</a:t>
            </a:r>
          </a:p>
          <a:p>
            <a:pPr eaLnBrk="1" hangingPunct="1"/>
            <a:r>
              <a:rPr lang="en-US" smtClean="0"/>
              <a:t>Swirl, don’t shake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Remove waste 1</a:t>
            </a:r>
            <a:r>
              <a:rPr lang="en-US" baseline="30000" smtClean="0"/>
              <a:t>st</a:t>
            </a:r>
            <a:endParaRPr lang="en-US" smtClean="0"/>
          </a:p>
          <a:p>
            <a:pPr eaLnBrk="1" hangingPunct="1"/>
            <a:r>
              <a:rPr lang="en-US" smtClean="0"/>
              <a:t>Withdrawal 10% for bolus</a:t>
            </a:r>
          </a:p>
          <a:p>
            <a:pPr eaLnBrk="1" hangingPunct="1"/>
            <a:r>
              <a:rPr lang="en-US" smtClean="0"/>
              <a:t>Infuse remaining vial over an hour</a:t>
            </a:r>
          </a:p>
        </p:txBody>
      </p:sp>
      <p:pic>
        <p:nvPicPr>
          <p:cNvPr id="32772" name="Picture 2" descr="http://humed.adam.com/graphics/thomson/t106418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1" t="12634" r="37198" b="22092"/>
          <a:stretch>
            <a:fillRect/>
          </a:stretch>
        </p:blipFill>
        <p:spPr bwMode="auto">
          <a:xfrm>
            <a:off x="5105400" y="19812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8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01000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cs typeface="Times New Roman" pitchFamily="18" charset="0"/>
              </a:rPr>
              <a:t>tPA</a:t>
            </a:r>
            <a:r>
              <a:rPr lang="en-US" sz="4400" dirty="0" smtClean="0">
                <a:solidFill>
                  <a:schemeClr val="tx1"/>
                </a:solidFill>
                <a:cs typeface="Times New Roman" pitchFamily="18" charset="0"/>
              </a:rPr>
              <a:t> Dosing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Weight-based dose 0.9mg/kg 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MAX 90mg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10% of the dose as a bolus for 1-2 minutes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90% is given as a continuous IV infusion over 60 minutes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Follow “high-risk” meds protocol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010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tPA</a:t>
            </a:r>
            <a:r>
              <a:rPr lang="en-US" dirty="0" smtClean="0">
                <a:solidFill>
                  <a:schemeClr val="tx1"/>
                </a:solidFill>
              </a:rPr>
              <a:t>: Precautions / Complications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not give:</a:t>
            </a:r>
          </a:p>
          <a:p>
            <a:pPr lvl="1" eaLnBrk="1" hangingPunct="1"/>
            <a:r>
              <a:rPr lang="en-US" smtClean="0"/>
              <a:t>ASA, heparin, warfarin, ticlid, lovenox, plavix, aggrenox, fragmin or antithrombotic/antiplatelet</a:t>
            </a:r>
          </a:p>
          <a:p>
            <a:pPr lvl="1" eaLnBrk="1" hangingPunct="1"/>
            <a:r>
              <a:rPr lang="en-US" smtClean="0"/>
              <a:t>Hold for 24 hours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z="2800" smtClean="0"/>
              <a:t>No invasive lines or tubes for 24 hours</a:t>
            </a:r>
          </a:p>
          <a:p>
            <a:pPr lvl="1"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85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0010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tPA</a:t>
            </a:r>
            <a:r>
              <a:rPr lang="en-US" dirty="0" smtClean="0">
                <a:solidFill>
                  <a:schemeClr val="tx1"/>
                </a:solidFill>
              </a:rPr>
              <a:t> Monitoring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STOP</a:t>
            </a:r>
            <a:r>
              <a:rPr lang="en-US" sz="2800" dirty="0" smtClean="0"/>
              <a:t> </a:t>
            </a:r>
            <a:r>
              <a:rPr lang="en-US" sz="2800" dirty="0" err="1" smtClean="0"/>
              <a:t>tPA</a:t>
            </a:r>
            <a:r>
              <a:rPr lang="en-US" sz="2800" dirty="0" smtClean="0"/>
              <a:t> and call for STAT Head CT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dirty="0" smtClean="0"/>
              <a:t>Uncontrolled bleeding</a:t>
            </a:r>
          </a:p>
          <a:p>
            <a:pPr lvl="1" eaLnBrk="1" hangingPunct="1"/>
            <a:r>
              <a:rPr lang="en-US" dirty="0" smtClean="0"/>
              <a:t>Worsening LOC</a:t>
            </a:r>
          </a:p>
          <a:p>
            <a:pPr lvl="1" eaLnBrk="1" hangingPunct="1"/>
            <a:r>
              <a:rPr lang="en-US" dirty="0" smtClean="0"/>
              <a:t>Angioedema, tongue swelling</a:t>
            </a:r>
          </a:p>
          <a:p>
            <a:pPr lvl="1" eaLnBrk="1" hangingPunct="1"/>
            <a:r>
              <a:rPr lang="en-US" dirty="0" smtClean="0"/>
              <a:t>Seizures</a:t>
            </a:r>
          </a:p>
          <a:p>
            <a:r>
              <a:rPr lang="en-US" dirty="0" smtClean="0"/>
              <a:t>Vital Signs and </a:t>
            </a:r>
            <a:r>
              <a:rPr lang="en-US" dirty="0" err="1" smtClean="0"/>
              <a:t>Neuro</a:t>
            </a:r>
            <a:r>
              <a:rPr lang="en-US" dirty="0" smtClean="0"/>
              <a:t> checks</a:t>
            </a:r>
          </a:p>
          <a:p>
            <a:pPr lvl="1"/>
            <a:r>
              <a:rPr lang="en-US" dirty="0" smtClean="0"/>
              <a:t>Q 15 min x 2 hours</a:t>
            </a:r>
          </a:p>
          <a:p>
            <a:pPr lvl="1"/>
            <a:r>
              <a:rPr lang="en-US" dirty="0" smtClean="0"/>
              <a:t>Q 30 min x 6 hours</a:t>
            </a:r>
          </a:p>
          <a:p>
            <a:pPr lvl="1"/>
            <a:r>
              <a:rPr lang="en-US" dirty="0" smtClean="0"/>
              <a:t>Q 1 </a:t>
            </a:r>
            <a:r>
              <a:rPr lang="en-US" dirty="0" err="1" smtClean="0"/>
              <a:t>hr</a:t>
            </a:r>
            <a:r>
              <a:rPr lang="en-US" dirty="0" smtClean="0"/>
              <a:t> x 16 hours</a:t>
            </a:r>
            <a:endParaRPr lang="en-US" dirty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77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431</Words>
  <Application>Microsoft Office PowerPoint</Application>
  <PresentationFormat>On-screen Show (4:3)</PresentationFormat>
  <Paragraphs>80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IV TPA Review: Thrombolytic Decision</vt:lpstr>
      <vt:lpstr>IV tPA Inclusions </vt:lpstr>
      <vt:lpstr>IV tPA Exclusions up to 3 Hours</vt:lpstr>
      <vt:lpstr>Relative Exclusions</vt:lpstr>
      <vt:lpstr>IV tPA Exclusions up to 4.5 Hours</vt:lpstr>
      <vt:lpstr>tPA Mixing/Administration</vt:lpstr>
      <vt:lpstr>tPA Dosing</vt:lpstr>
      <vt:lpstr>tPA: Precautions / Complications</vt:lpstr>
      <vt:lpstr>tPA Monitoring</vt:lpstr>
    </vt:vector>
  </TitlesOfParts>
  <Company>HCA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Regsitered User</dc:creator>
  <cp:lastModifiedBy>Philpot Debra</cp:lastModifiedBy>
  <cp:revision>6</cp:revision>
  <dcterms:created xsi:type="dcterms:W3CDTF">2015-01-02T21:15:57Z</dcterms:created>
  <dcterms:modified xsi:type="dcterms:W3CDTF">2016-05-16T19:19:08Z</dcterms:modified>
</cp:coreProperties>
</file>